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22"/>
  </p:notesMasterIdLst>
  <p:sldIdLst>
    <p:sldId id="256" r:id="rId3"/>
    <p:sldId id="282" r:id="rId4"/>
    <p:sldId id="263" r:id="rId5"/>
    <p:sldId id="259" r:id="rId6"/>
    <p:sldId id="260" r:id="rId7"/>
    <p:sldId id="268" r:id="rId8"/>
    <p:sldId id="277" r:id="rId9"/>
    <p:sldId id="278" r:id="rId10"/>
    <p:sldId id="265" r:id="rId11"/>
    <p:sldId id="266" r:id="rId12"/>
    <p:sldId id="267" r:id="rId13"/>
    <p:sldId id="280" r:id="rId14"/>
    <p:sldId id="276" r:id="rId15"/>
    <p:sldId id="264" r:id="rId16"/>
    <p:sldId id="261" r:id="rId17"/>
    <p:sldId id="274" r:id="rId18"/>
    <p:sldId id="258" r:id="rId19"/>
    <p:sldId id="272" r:id="rId20"/>
    <p:sldId id="271" r:id="rId21"/>
  </p:sldIdLst>
  <p:sldSz cx="12192000" cy="6858000"/>
  <p:notesSz cx="7010400" cy="92964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6FC9"/>
    <a:srgbClr val="6476E7"/>
    <a:srgbClr val="6382D0"/>
    <a:srgbClr val="60A0FE"/>
    <a:srgbClr val="222D60"/>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1" d="100"/>
          <a:sy n="81" d="100"/>
        </p:scale>
        <p:origin x="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E58F69B-1C2C-44A1-8BBD-658AF23C7FEA}" type="datetimeFigureOut">
              <a:rPr lang="en-US" smtClean="0"/>
              <a:t>12/11/2024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3518772-0239-4298-9403-3C6539EB652E}" type="slidenum">
              <a:rPr lang="en-US" smtClean="0"/>
              <a:t>‹#›</a:t>
            </a:fld>
            <a:endParaRPr lang="en-US"/>
          </a:p>
        </p:txBody>
      </p:sp>
    </p:spTree>
    <p:extLst>
      <p:ext uri="{BB962C8B-B14F-4D97-AF65-F5344CB8AC3E}">
        <p14:creationId xmlns:p14="http://schemas.microsoft.com/office/powerpoint/2010/main" val="3151923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8AF14-FAD4-477A-921A-BFF2BD5188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r-Latn-RS"/>
          </a:p>
        </p:txBody>
      </p:sp>
      <p:sp>
        <p:nvSpPr>
          <p:cNvPr id="3" name="Subtitle 2">
            <a:extLst>
              <a:ext uri="{FF2B5EF4-FFF2-40B4-BE49-F238E27FC236}">
                <a16:creationId xmlns:a16="http://schemas.microsoft.com/office/drawing/2014/main" id="{587C7750-6AA5-45D3-8A97-CB080BACBB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r-Latn-RS"/>
          </a:p>
        </p:txBody>
      </p:sp>
      <p:sp>
        <p:nvSpPr>
          <p:cNvPr id="4" name="Date Placeholder 3">
            <a:extLst>
              <a:ext uri="{FF2B5EF4-FFF2-40B4-BE49-F238E27FC236}">
                <a16:creationId xmlns:a16="http://schemas.microsoft.com/office/drawing/2014/main" id="{8EA29F40-42CA-4CD3-A503-6667C8D4C194}"/>
              </a:ext>
            </a:extLst>
          </p:cNvPr>
          <p:cNvSpPr>
            <a:spLocks noGrp="1"/>
          </p:cNvSpPr>
          <p:nvPr>
            <p:ph type="dt" sz="half" idx="10"/>
          </p:nvPr>
        </p:nvSpPr>
        <p:spPr/>
        <p:txBody>
          <a:bodyPr/>
          <a:lstStyle/>
          <a:p>
            <a:fld id="{2D16A55B-9DD8-4245-B020-DF3F1D976738}" type="datetimeFigureOut">
              <a:rPr lang="sr-Latn-RS" smtClean="0"/>
              <a:t>11.12.2024.</a:t>
            </a:fld>
            <a:endParaRPr lang="sr-Latn-RS"/>
          </a:p>
        </p:txBody>
      </p:sp>
      <p:sp>
        <p:nvSpPr>
          <p:cNvPr id="5" name="Footer Placeholder 4">
            <a:extLst>
              <a:ext uri="{FF2B5EF4-FFF2-40B4-BE49-F238E27FC236}">
                <a16:creationId xmlns:a16="http://schemas.microsoft.com/office/drawing/2014/main" id="{F9F4A308-C699-4823-9F9B-718446A903F7}"/>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C9EAA5DD-E691-42EB-B1FE-3E31227C8170}"/>
              </a:ext>
            </a:extLst>
          </p:cNvPr>
          <p:cNvSpPr>
            <a:spLocks noGrp="1"/>
          </p:cNvSpPr>
          <p:nvPr>
            <p:ph type="sldNum" sz="quarter" idx="12"/>
          </p:nvPr>
        </p:nvSpPr>
        <p:spPr/>
        <p:txBody>
          <a:bodyPr/>
          <a:lstStyle/>
          <a:p>
            <a:fld id="{72061B4B-3440-4363-A80C-E9FDB7A5C4E7}" type="slidenum">
              <a:rPr lang="sr-Latn-RS" smtClean="0"/>
              <a:t>‹#›</a:t>
            </a:fld>
            <a:endParaRPr lang="sr-Latn-RS"/>
          </a:p>
        </p:txBody>
      </p:sp>
    </p:spTree>
    <p:extLst>
      <p:ext uri="{BB962C8B-B14F-4D97-AF65-F5344CB8AC3E}">
        <p14:creationId xmlns:p14="http://schemas.microsoft.com/office/powerpoint/2010/main" val="2337821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3D8BA-C20A-4B0C-BB54-071E78804B79}"/>
              </a:ext>
            </a:extLst>
          </p:cNvPr>
          <p:cNvSpPr>
            <a:spLocks noGrp="1"/>
          </p:cNvSpPr>
          <p:nvPr>
            <p:ph type="title"/>
          </p:nvPr>
        </p:nvSpPr>
        <p:spPr/>
        <p:txBody>
          <a:bodyPr/>
          <a:lstStyle/>
          <a:p>
            <a:r>
              <a:rPr lang="en-US"/>
              <a:t>Click to edit Master title style</a:t>
            </a:r>
            <a:endParaRPr lang="sr-Latn-RS"/>
          </a:p>
        </p:txBody>
      </p:sp>
      <p:sp>
        <p:nvSpPr>
          <p:cNvPr id="3" name="Vertical Text Placeholder 2">
            <a:extLst>
              <a:ext uri="{FF2B5EF4-FFF2-40B4-BE49-F238E27FC236}">
                <a16:creationId xmlns:a16="http://schemas.microsoft.com/office/drawing/2014/main" id="{AF9AF854-D3CA-459F-8E4F-1069F36470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A8E38398-E6E4-417A-B3C4-9C924B4E0FA2}"/>
              </a:ext>
            </a:extLst>
          </p:cNvPr>
          <p:cNvSpPr>
            <a:spLocks noGrp="1"/>
          </p:cNvSpPr>
          <p:nvPr>
            <p:ph type="dt" sz="half" idx="10"/>
          </p:nvPr>
        </p:nvSpPr>
        <p:spPr/>
        <p:txBody>
          <a:bodyPr/>
          <a:lstStyle/>
          <a:p>
            <a:fld id="{2D16A55B-9DD8-4245-B020-DF3F1D976738}" type="datetimeFigureOut">
              <a:rPr lang="sr-Latn-RS" smtClean="0"/>
              <a:t>11.12.2024.</a:t>
            </a:fld>
            <a:endParaRPr lang="sr-Latn-RS"/>
          </a:p>
        </p:txBody>
      </p:sp>
      <p:sp>
        <p:nvSpPr>
          <p:cNvPr id="5" name="Footer Placeholder 4">
            <a:extLst>
              <a:ext uri="{FF2B5EF4-FFF2-40B4-BE49-F238E27FC236}">
                <a16:creationId xmlns:a16="http://schemas.microsoft.com/office/drawing/2014/main" id="{523D87FB-788F-4AD0-93B5-1A2F9FDD26C7}"/>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6FB25F23-5E4A-4EF3-83E5-EC4A86337F8A}"/>
              </a:ext>
            </a:extLst>
          </p:cNvPr>
          <p:cNvSpPr>
            <a:spLocks noGrp="1"/>
          </p:cNvSpPr>
          <p:nvPr>
            <p:ph type="sldNum" sz="quarter" idx="12"/>
          </p:nvPr>
        </p:nvSpPr>
        <p:spPr/>
        <p:txBody>
          <a:bodyPr/>
          <a:lstStyle/>
          <a:p>
            <a:fld id="{72061B4B-3440-4363-A80C-E9FDB7A5C4E7}" type="slidenum">
              <a:rPr lang="sr-Latn-RS" smtClean="0"/>
              <a:t>‹#›</a:t>
            </a:fld>
            <a:endParaRPr lang="sr-Latn-RS"/>
          </a:p>
        </p:txBody>
      </p:sp>
    </p:spTree>
    <p:extLst>
      <p:ext uri="{BB962C8B-B14F-4D97-AF65-F5344CB8AC3E}">
        <p14:creationId xmlns:p14="http://schemas.microsoft.com/office/powerpoint/2010/main" val="2688814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E372C4-84CF-4925-8DC7-F7A130CF62F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r-Latn-RS"/>
          </a:p>
        </p:txBody>
      </p:sp>
      <p:sp>
        <p:nvSpPr>
          <p:cNvPr id="3" name="Vertical Text Placeholder 2">
            <a:extLst>
              <a:ext uri="{FF2B5EF4-FFF2-40B4-BE49-F238E27FC236}">
                <a16:creationId xmlns:a16="http://schemas.microsoft.com/office/drawing/2014/main" id="{0179BC30-BC99-4632-BB0B-E4FAD3BF40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3EBA9A34-83BA-4C4F-9288-E134454B5924}"/>
              </a:ext>
            </a:extLst>
          </p:cNvPr>
          <p:cNvSpPr>
            <a:spLocks noGrp="1"/>
          </p:cNvSpPr>
          <p:nvPr>
            <p:ph type="dt" sz="half" idx="10"/>
          </p:nvPr>
        </p:nvSpPr>
        <p:spPr/>
        <p:txBody>
          <a:bodyPr/>
          <a:lstStyle/>
          <a:p>
            <a:fld id="{2D16A55B-9DD8-4245-B020-DF3F1D976738}" type="datetimeFigureOut">
              <a:rPr lang="sr-Latn-RS" smtClean="0"/>
              <a:t>11.12.2024.</a:t>
            </a:fld>
            <a:endParaRPr lang="sr-Latn-RS"/>
          </a:p>
        </p:txBody>
      </p:sp>
      <p:sp>
        <p:nvSpPr>
          <p:cNvPr id="5" name="Footer Placeholder 4">
            <a:extLst>
              <a:ext uri="{FF2B5EF4-FFF2-40B4-BE49-F238E27FC236}">
                <a16:creationId xmlns:a16="http://schemas.microsoft.com/office/drawing/2014/main" id="{EC744742-8E93-4F66-B942-FBD8E43325C1}"/>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C3012516-DD34-4D7F-9B70-64F451A25104}"/>
              </a:ext>
            </a:extLst>
          </p:cNvPr>
          <p:cNvSpPr>
            <a:spLocks noGrp="1"/>
          </p:cNvSpPr>
          <p:nvPr>
            <p:ph type="sldNum" sz="quarter" idx="12"/>
          </p:nvPr>
        </p:nvSpPr>
        <p:spPr/>
        <p:txBody>
          <a:bodyPr/>
          <a:lstStyle/>
          <a:p>
            <a:fld id="{72061B4B-3440-4363-A80C-E9FDB7A5C4E7}" type="slidenum">
              <a:rPr lang="sr-Latn-RS" smtClean="0"/>
              <a:t>‹#›</a:t>
            </a:fld>
            <a:endParaRPr lang="sr-Latn-RS"/>
          </a:p>
        </p:txBody>
      </p:sp>
    </p:spTree>
    <p:extLst>
      <p:ext uri="{BB962C8B-B14F-4D97-AF65-F5344CB8AC3E}">
        <p14:creationId xmlns:p14="http://schemas.microsoft.com/office/powerpoint/2010/main" val="736529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55A6A-D6D9-1F74-C6FD-E1ED7D8E74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33A095-0900-19E9-487F-A867397631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F8FB9-1EDF-48D4-EDF4-0E8144ADF85A}"/>
              </a:ext>
            </a:extLst>
          </p:cNvPr>
          <p:cNvSpPr>
            <a:spLocks noGrp="1"/>
          </p:cNvSpPr>
          <p:nvPr>
            <p:ph type="dt" sz="half" idx="10"/>
          </p:nvPr>
        </p:nvSpPr>
        <p:spPr/>
        <p:txBody>
          <a:bodyPr/>
          <a:lstStyle/>
          <a:p>
            <a:fld id="{6B759BE3-B6E3-4014-92B9-25BBA12731D1}" type="datetimeFigureOut">
              <a:rPr lang="en-US" smtClean="0"/>
              <a:t>12/11/2024</a:t>
            </a:fld>
            <a:endParaRPr lang="en-US"/>
          </a:p>
        </p:txBody>
      </p:sp>
      <p:sp>
        <p:nvSpPr>
          <p:cNvPr id="5" name="Footer Placeholder 4">
            <a:extLst>
              <a:ext uri="{FF2B5EF4-FFF2-40B4-BE49-F238E27FC236}">
                <a16:creationId xmlns:a16="http://schemas.microsoft.com/office/drawing/2014/main" id="{4186A8EB-145B-B3B6-0532-EC3BD1B61E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6ECB56-51F5-09A5-C792-B68B0F59D78A}"/>
              </a:ext>
            </a:extLst>
          </p:cNvPr>
          <p:cNvSpPr>
            <a:spLocks noGrp="1"/>
          </p:cNvSpPr>
          <p:nvPr>
            <p:ph type="sldNum" sz="quarter" idx="12"/>
          </p:nvPr>
        </p:nvSpPr>
        <p:spPr/>
        <p:txBody>
          <a:bodyPr/>
          <a:lstStyle/>
          <a:p>
            <a:fld id="{D73A7AA8-7118-4BEC-A0B0-A6205317D26A}" type="slidenum">
              <a:rPr lang="en-US" smtClean="0"/>
              <a:t>‹#›</a:t>
            </a:fld>
            <a:endParaRPr lang="en-US"/>
          </a:p>
        </p:txBody>
      </p:sp>
    </p:spTree>
    <p:extLst>
      <p:ext uri="{BB962C8B-B14F-4D97-AF65-F5344CB8AC3E}">
        <p14:creationId xmlns:p14="http://schemas.microsoft.com/office/powerpoint/2010/main" val="2026601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E5BAB-577F-803A-46A9-E802E5EEE3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285B7D-6F06-58E8-9E7A-700D31BB9F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1A2265-9CFA-BDC3-DDC5-9F0D9DE983D1}"/>
              </a:ext>
            </a:extLst>
          </p:cNvPr>
          <p:cNvSpPr>
            <a:spLocks noGrp="1"/>
          </p:cNvSpPr>
          <p:nvPr>
            <p:ph type="dt" sz="half" idx="10"/>
          </p:nvPr>
        </p:nvSpPr>
        <p:spPr/>
        <p:txBody>
          <a:bodyPr/>
          <a:lstStyle/>
          <a:p>
            <a:fld id="{6B759BE3-B6E3-4014-92B9-25BBA12731D1}" type="datetimeFigureOut">
              <a:rPr lang="en-US" smtClean="0"/>
              <a:t>12/11/2024</a:t>
            </a:fld>
            <a:endParaRPr lang="en-US"/>
          </a:p>
        </p:txBody>
      </p:sp>
      <p:sp>
        <p:nvSpPr>
          <p:cNvPr id="5" name="Footer Placeholder 4">
            <a:extLst>
              <a:ext uri="{FF2B5EF4-FFF2-40B4-BE49-F238E27FC236}">
                <a16:creationId xmlns:a16="http://schemas.microsoft.com/office/drawing/2014/main" id="{F81048E5-84CE-EE1C-0B6E-E79C3B5D3B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E1F416-72AE-F39A-EC0E-C10665591A0C}"/>
              </a:ext>
            </a:extLst>
          </p:cNvPr>
          <p:cNvSpPr>
            <a:spLocks noGrp="1"/>
          </p:cNvSpPr>
          <p:nvPr>
            <p:ph type="sldNum" sz="quarter" idx="12"/>
          </p:nvPr>
        </p:nvSpPr>
        <p:spPr/>
        <p:txBody>
          <a:bodyPr/>
          <a:lstStyle/>
          <a:p>
            <a:fld id="{D73A7AA8-7118-4BEC-A0B0-A6205317D26A}" type="slidenum">
              <a:rPr lang="en-US" smtClean="0"/>
              <a:t>‹#›</a:t>
            </a:fld>
            <a:endParaRPr lang="en-US"/>
          </a:p>
        </p:txBody>
      </p:sp>
    </p:spTree>
    <p:extLst>
      <p:ext uri="{BB962C8B-B14F-4D97-AF65-F5344CB8AC3E}">
        <p14:creationId xmlns:p14="http://schemas.microsoft.com/office/powerpoint/2010/main" val="3518215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6052B-CE8D-4C65-9592-916688B5D3B2}"/>
              </a:ext>
            </a:extLst>
          </p:cNvPr>
          <p:cNvSpPr>
            <a:spLocks noGrp="1"/>
          </p:cNvSpPr>
          <p:nvPr>
            <p:ph type="title"/>
          </p:nvPr>
        </p:nvSpPr>
        <p:spPr/>
        <p:txBody>
          <a:body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41A1E7AA-5ECE-4EE2-9081-68126AE898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1055D703-3146-466E-87AB-E0ADBD8F4B02}"/>
              </a:ext>
            </a:extLst>
          </p:cNvPr>
          <p:cNvSpPr>
            <a:spLocks noGrp="1"/>
          </p:cNvSpPr>
          <p:nvPr>
            <p:ph type="dt" sz="half" idx="10"/>
          </p:nvPr>
        </p:nvSpPr>
        <p:spPr/>
        <p:txBody>
          <a:bodyPr/>
          <a:lstStyle/>
          <a:p>
            <a:fld id="{2D16A55B-9DD8-4245-B020-DF3F1D976738}" type="datetimeFigureOut">
              <a:rPr lang="sr-Latn-RS" smtClean="0"/>
              <a:t>11.12.2024.</a:t>
            </a:fld>
            <a:endParaRPr lang="sr-Latn-RS"/>
          </a:p>
        </p:txBody>
      </p:sp>
      <p:sp>
        <p:nvSpPr>
          <p:cNvPr id="5" name="Footer Placeholder 4">
            <a:extLst>
              <a:ext uri="{FF2B5EF4-FFF2-40B4-BE49-F238E27FC236}">
                <a16:creationId xmlns:a16="http://schemas.microsoft.com/office/drawing/2014/main" id="{28603526-29DF-4696-B487-88022FDE6EAC}"/>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4731C1DA-86D6-44B8-8108-8DFC8F43FEC5}"/>
              </a:ext>
            </a:extLst>
          </p:cNvPr>
          <p:cNvSpPr>
            <a:spLocks noGrp="1"/>
          </p:cNvSpPr>
          <p:nvPr>
            <p:ph type="sldNum" sz="quarter" idx="12"/>
          </p:nvPr>
        </p:nvSpPr>
        <p:spPr/>
        <p:txBody>
          <a:bodyPr/>
          <a:lstStyle/>
          <a:p>
            <a:fld id="{72061B4B-3440-4363-A80C-E9FDB7A5C4E7}" type="slidenum">
              <a:rPr lang="sr-Latn-RS" smtClean="0"/>
              <a:t>‹#›</a:t>
            </a:fld>
            <a:endParaRPr lang="sr-Latn-RS"/>
          </a:p>
        </p:txBody>
      </p:sp>
    </p:spTree>
    <p:extLst>
      <p:ext uri="{BB962C8B-B14F-4D97-AF65-F5344CB8AC3E}">
        <p14:creationId xmlns:p14="http://schemas.microsoft.com/office/powerpoint/2010/main" val="2528153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EEA80-F274-4351-ACB1-BE85314523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r-Latn-RS"/>
          </a:p>
        </p:txBody>
      </p:sp>
      <p:sp>
        <p:nvSpPr>
          <p:cNvPr id="3" name="Text Placeholder 2">
            <a:extLst>
              <a:ext uri="{FF2B5EF4-FFF2-40B4-BE49-F238E27FC236}">
                <a16:creationId xmlns:a16="http://schemas.microsoft.com/office/drawing/2014/main" id="{E7CEF2D6-8221-4DB3-9E45-4CC42116A0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DBAAF9-E268-4027-AF69-7D94DF61689D}"/>
              </a:ext>
            </a:extLst>
          </p:cNvPr>
          <p:cNvSpPr>
            <a:spLocks noGrp="1"/>
          </p:cNvSpPr>
          <p:nvPr>
            <p:ph type="dt" sz="half" idx="10"/>
          </p:nvPr>
        </p:nvSpPr>
        <p:spPr/>
        <p:txBody>
          <a:bodyPr/>
          <a:lstStyle/>
          <a:p>
            <a:fld id="{2D16A55B-9DD8-4245-B020-DF3F1D976738}" type="datetimeFigureOut">
              <a:rPr lang="sr-Latn-RS" smtClean="0"/>
              <a:t>11.12.2024.</a:t>
            </a:fld>
            <a:endParaRPr lang="sr-Latn-RS"/>
          </a:p>
        </p:txBody>
      </p:sp>
      <p:sp>
        <p:nvSpPr>
          <p:cNvPr id="5" name="Footer Placeholder 4">
            <a:extLst>
              <a:ext uri="{FF2B5EF4-FFF2-40B4-BE49-F238E27FC236}">
                <a16:creationId xmlns:a16="http://schemas.microsoft.com/office/drawing/2014/main" id="{A40AA8B3-08B2-4464-9FE4-DE48B84C03AE}"/>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356170AE-1557-41CF-832D-ABF38BCE8468}"/>
              </a:ext>
            </a:extLst>
          </p:cNvPr>
          <p:cNvSpPr>
            <a:spLocks noGrp="1"/>
          </p:cNvSpPr>
          <p:nvPr>
            <p:ph type="sldNum" sz="quarter" idx="12"/>
          </p:nvPr>
        </p:nvSpPr>
        <p:spPr/>
        <p:txBody>
          <a:bodyPr/>
          <a:lstStyle/>
          <a:p>
            <a:fld id="{72061B4B-3440-4363-A80C-E9FDB7A5C4E7}" type="slidenum">
              <a:rPr lang="sr-Latn-RS" smtClean="0"/>
              <a:t>‹#›</a:t>
            </a:fld>
            <a:endParaRPr lang="sr-Latn-RS"/>
          </a:p>
        </p:txBody>
      </p:sp>
    </p:spTree>
    <p:extLst>
      <p:ext uri="{BB962C8B-B14F-4D97-AF65-F5344CB8AC3E}">
        <p14:creationId xmlns:p14="http://schemas.microsoft.com/office/powerpoint/2010/main" val="3636741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2198-1F6B-45B2-8AB5-FF2F2A2EDD1F}"/>
              </a:ext>
            </a:extLst>
          </p:cNvPr>
          <p:cNvSpPr>
            <a:spLocks noGrp="1"/>
          </p:cNvSpPr>
          <p:nvPr>
            <p:ph type="title"/>
          </p:nvPr>
        </p:nvSpPr>
        <p:spPr/>
        <p:txBody>
          <a:body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7C6C83AB-B04A-47A7-8F45-17E6ED2BD3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Content Placeholder 3">
            <a:extLst>
              <a:ext uri="{FF2B5EF4-FFF2-40B4-BE49-F238E27FC236}">
                <a16:creationId xmlns:a16="http://schemas.microsoft.com/office/drawing/2014/main" id="{6B25F3DF-1133-4F0D-9071-704391DBCF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Date Placeholder 4">
            <a:extLst>
              <a:ext uri="{FF2B5EF4-FFF2-40B4-BE49-F238E27FC236}">
                <a16:creationId xmlns:a16="http://schemas.microsoft.com/office/drawing/2014/main" id="{73EF3EE8-463B-4F61-90FE-95A958295B05}"/>
              </a:ext>
            </a:extLst>
          </p:cNvPr>
          <p:cNvSpPr>
            <a:spLocks noGrp="1"/>
          </p:cNvSpPr>
          <p:nvPr>
            <p:ph type="dt" sz="half" idx="10"/>
          </p:nvPr>
        </p:nvSpPr>
        <p:spPr/>
        <p:txBody>
          <a:bodyPr/>
          <a:lstStyle/>
          <a:p>
            <a:fld id="{2D16A55B-9DD8-4245-B020-DF3F1D976738}" type="datetimeFigureOut">
              <a:rPr lang="sr-Latn-RS" smtClean="0"/>
              <a:t>11.12.2024.</a:t>
            </a:fld>
            <a:endParaRPr lang="sr-Latn-RS"/>
          </a:p>
        </p:txBody>
      </p:sp>
      <p:sp>
        <p:nvSpPr>
          <p:cNvPr id="6" name="Footer Placeholder 5">
            <a:extLst>
              <a:ext uri="{FF2B5EF4-FFF2-40B4-BE49-F238E27FC236}">
                <a16:creationId xmlns:a16="http://schemas.microsoft.com/office/drawing/2014/main" id="{9E993259-BD95-4960-9860-A3C2692FCD92}"/>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B91FC984-2960-45BC-8C53-308E7B71FD75}"/>
              </a:ext>
            </a:extLst>
          </p:cNvPr>
          <p:cNvSpPr>
            <a:spLocks noGrp="1"/>
          </p:cNvSpPr>
          <p:nvPr>
            <p:ph type="sldNum" sz="quarter" idx="12"/>
          </p:nvPr>
        </p:nvSpPr>
        <p:spPr/>
        <p:txBody>
          <a:bodyPr/>
          <a:lstStyle/>
          <a:p>
            <a:fld id="{72061B4B-3440-4363-A80C-E9FDB7A5C4E7}" type="slidenum">
              <a:rPr lang="sr-Latn-RS" smtClean="0"/>
              <a:t>‹#›</a:t>
            </a:fld>
            <a:endParaRPr lang="sr-Latn-RS"/>
          </a:p>
        </p:txBody>
      </p:sp>
    </p:spTree>
    <p:extLst>
      <p:ext uri="{BB962C8B-B14F-4D97-AF65-F5344CB8AC3E}">
        <p14:creationId xmlns:p14="http://schemas.microsoft.com/office/powerpoint/2010/main" val="467951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F30D9-56BE-4DC7-A5C5-B2F9F93F31DF}"/>
              </a:ext>
            </a:extLst>
          </p:cNvPr>
          <p:cNvSpPr>
            <a:spLocks noGrp="1"/>
          </p:cNvSpPr>
          <p:nvPr>
            <p:ph type="title"/>
          </p:nvPr>
        </p:nvSpPr>
        <p:spPr>
          <a:xfrm>
            <a:off x="839788" y="365125"/>
            <a:ext cx="10515600" cy="1325563"/>
          </a:xfrm>
        </p:spPr>
        <p:txBody>
          <a:bodyPr/>
          <a:lstStyle/>
          <a:p>
            <a:r>
              <a:rPr lang="en-US"/>
              <a:t>Click to edit Master title style</a:t>
            </a:r>
            <a:endParaRPr lang="sr-Latn-RS"/>
          </a:p>
        </p:txBody>
      </p:sp>
      <p:sp>
        <p:nvSpPr>
          <p:cNvPr id="3" name="Text Placeholder 2">
            <a:extLst>
              <a:ext uri="{FF2B5EF4-FFF2-40B4-BE49-F238E27FC236}">
                <a16:creationId xmlns:a16="http://schemas.microsoft.com/office/drawing/2014/main" id="{98B1DDBF-1A63-4C55-90E7-00510DF65D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FA7D38-2DD7-4B57-80D7-3E1A2F4605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Text Placeholder 4">
            <a:extLst>
              <a:ext uri="{FF2B5EF4-FFF2-40B4-BE49-F238E27FC236}">
                <a16:creationId xmlns:a16="http://schemas.microsoft.com/office/drawing/2014/main" id="{6DEB6683-5615-4FD6-8C4E-B6A4B43181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B835D7-3676-4E89-B2CD-79C4E2088A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7" name="Date Placeholder 6">
            <a:extLst>
              <a:ext uri="{FF2B5EF4-FFF2-40B4-BE49-F238E27FC236}">
                <a16:creationId xmlns:a16="http://schemas.microsoft.com/office/drawing/2014/main" id="{32B98C1E-D47D-4D93-9B0E-AE1F87C69854}"/>
              </a:ext>
            </a:extLst>
          </p:cNvPr>
          <p:cNvSpPr>
            <a:spLocks noGrp="1"/>
          </p:cNvSpPr>
          <p:nvPr>
            <p:ph type="dt" sz="half" idx="10"/>
          </p:nvPr>
        </p:nvSpPr>
        <p:spPr/>
        <p:txBody>
          <a:bodyPr/>
          <a:lstStyle/>
          <a:p>
            <a:fld id="{2D16A55B-9DD8-4245-B020-DF3F1D976738}" type="datetimeFigureOut">
              <a:rPr lang="sr-Latn-RS" smtClean="0"/>
              <a:t>11.12.2024.</a:t>
            </a:fld>
            <a:endParaRPr lang="sr-Latn-RS"/>
          </a:p>
        </p:txBody>
      </p:sp>
      <p:sp>
        <p:nvSpPr>
          <p:cNvPr id="8" name="Footer Placeholder 7">
            <a:extLst>
              <a:ext uri="{FF2B5EF4-FFF2-40B4-BE49-F238E27FC236}">
                <a16:creationId xmlns:a16="http://schemas.microsoft.com/office/drawing/2014/main" id="{FF2C4F5F-1B16-44D1-BC16-E6F3554F8567}"/>
              </a:ext>
            </a:extLst>
          </p:cNvPr>
          <p:cNvSpPr>
            <a:spLocks noGrp="1"/>
          </p:cNvSpPr>
          <p:nvPr>
            <p:ph type="ftr" sz="quarter" idx="11"/>
          </p:nvPr>
        </p:nvSpPr>
        <p:spPr/>
        <p:txBody>
          <a:bodyPr/>
          <a:lstStyle/>
          <a:p>
            <a:endParaRPr lang="sr-Latn-RS"/>
          </a:p>
        </p:txBody>
      </p:sp>
      <p:sp>
        <p:nvSpPr>
          <p:cNvPr id="9" name="Slide Number Placeholder 8">
            <a:extLst>
              <a:ext uri="{FF2B5EF4-FFF2-40B4-BE49-F238E27FC236}">
                <a16:creationId xmlns:a16="http://schemas.microsoft.com/office/drawing/2014/main" id="{DFC39A51-8E55-403E-8378-3E5078B7FB15}"/>
              </a:ext>
            </a:extLst>
          </p:cNvPr>
          <p:cNvSpPr>
            <a:spLocks noGrp="1"/>
          </p:cNvSpPr>
          <p:nvPr>
            <p:ph type="sldNum" sz="quarter" idx="12"/>
          </p:nvPr>
        </p:nvSpPr>
        <p:spPr/>
        <p:txBody>
          <a:bodyPr/>
          <a:lstStyle/>
          <a:p>
            <a:fld id="{72061B4B-3440-4363-A80C-E9FDB7A5C4E7}" type="slidenum">
              <a:rPr lang="sr-Latn-RS" smtClean="0"/>
              <a:t>‹#›</a:t>
            </a:fld>
            <a:endParaRPr lang="sr-Latn-RS"/>
          </a:p>
        </p:txBody>
      </p:sp>
    </p:spTree>
    <p:extLst>
      <p:ext uri="{BB962C8B-B14F-4D97-AF65-F5344CB8AC3E}">
        <p14:creationId xmlns:p14="http://schemas.microsoft.com/office/powerpoint/2010/main" val="2065699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0941E-6866-4EC0-9EB1-E6CB9F9AE7EE}"/>
              </a:ext>
            </a:extLst>
          </p:cNvPr>
          <p:cNvSpPr>
            <a:spLocks noGrp="1"/>
          </p:cNvSpPr>
          <p:nvPr>
            <p:ph type="title"/>
          </p:nvPr>
        </p:nvSpPr>
        <p:spPr/>
        <p:txBody>
          <a:bodyPr/>
          <a:lstStyle/>
          <a:p>
            <a:r>
              <a:rPr lang="en-US"/>
              <a:t>Click to edit Master title style</a:t>
            </a:r>
            <a:endParaRPr lang="sr-Latn-RS"/>
          </a:p>
        </p:txBody>
      </p:sp>
      <p:sp>
        <p:nvSpPr>
          <p:cNvPr id="3" name="Date Placeholder 2">
            <a:extLst>
              <a:ext uri="{FF2B5EF4-FFF2-40B4-BE49-F238E27FC236}">
                <a16:creationId xmlns:a16="http://schemas.microsoft.com/office/drawing/2014/main" id="{52653458-8688-4A73-8F53-54BE1A5FDC54}"/>
              </a:ext>
            </a:extLst>
          </p:cNvPr>
          <p:cNvSpPr>
            <a:spLocks noGrp="1"/>
          </p:cNvSpPr>
          <p:nvPr>
            <p:ph type="dt" sz="half" idx="10"/>
          </p:nvPr>
        </p:nvSpPr>
        <p:spPr/>
        <p:txBody>
          <a:bodyPr/>
          <a:lstStyle/>
          <a:p>
            <a:fld id="{2D16A55B-9DD8-4245-B020-DF3F1D976738}" type="datetimeFigureOut">
              <a:rPr lang="sr-Latn-RS" smtClean="0"/>
              <a:t>11.12.2024.</a:t>
            </a:fld>
            <a:endParaRPr lang="sr-Latn-RS"/>
          </a:p>
        </p:txBody>
      </p:sp>
      <p:sp>
        <p:nvSpPr>
          <p:cNvPr id="4" name="Footer Placeholder 3">
            <a:extLst>
              <a:ext uri="{FF2B5EF4-FFF2-40B4-BE49-F238E27FC236}">
                <a16:creationId xmlns:a16="http://schemas.microsoft.com/office/drawing/2014/main" id="{7EE3043F-AF77-4A98-8640-69ED4E8FF2DC}"/>
              </a:ext>
            </a:extLst>
          </p:cNvPr>
          <p:cNvSpPr>
            <a:spLocks noGrp="1"/>
          </p:cNvSpPr>
          <p:nvPr>
            <p:ph type="ftr" sz="quarter" idx="11"/>
          </p:nvPr>
        </p:nvSpPr>
        <p:spPr/>
        <p:txBody>
          <a:bodyPr/>
          <a:lstStyle/>
          <a:p>
            <a:endParaRPr lang="sr-Latn-RS"/>
          </a:p>
        </p:txBody>
      </p:sp>
      <p:sp>
        <p:nvSpPr>
          <p:cNvPr id="5" name="Slide Number Placeholder 4">
            <a:extLst>
              <a:ext uri="{FF2B5EF4-FFF2-40B4-BE49-F238E27FC236}">
                <a16:creationId xmlns:a16="http://schemas.microsoft.com/office/drawing/2014/main" id="{7E328F69-ACEF-42AC-85E7-EDF11EA9640C}"/>
              </a:ext>
            </a:extLst>
          </p:cNvPr>
          <p:cNvSpPr>
            <a:spLocks noGrp="1"/>
          </p:cNvSpPr>
          <p:nvPr>
            <p:ph type="sldNum" sz="quarter" idx="12"/>
          </p:nvPr>
        </p:nvSpPr>
        <p:spPr/>
        <p:txBody>
          <a:bodyPr/>
          <a:lstStyle/>
          <a:p>
            <a:fld id="{72061B4B-3440-4363-A80C-E9FDB7A5C4E7}" type="slidenum">
              <a:rPr lang="sr-Latn-RS" smtClean="0"/>
              <a:t>‹#›</a:t>
            </a:fld>
            <a:endParaRPr lang="sr-Latn-RS"/>
          </a:p>
        </p:txBody>
      </p:sp>
    </p:spTree>
    <p:extLst>
      <p:ext uri="{BB962C8B-B14F-4D97-AF65-F5344CB8AC3E}">
        <p14:creationId xmlns:p14="http://schemas.microsoft.com/office/powerpoint/2010/main" val="2389394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DF7999-1D61-4B9E-8AA4-3B52CEF2F869}"/>
              </a:ext>
            </a:extLst>
          </p:cNvPr>
          <p:cNvSpPr>
            <a:spLocks noGrp="1"/>
          </p:cNvSpPr>
          <p:nvPr>
            <p:ph type="dt" sz="half" idx="10"/>
          </p:nvPr>
        </p:nvSpPr>
        <p:spPr/>
        <p:txBody>
          <a:bodyPr/>
          <a:lstStyle/>
          <a:p>
            <a:fld id="{2D16A55B-9DD8-4245-B020-DF3F1D976738}" type="datetimeFigureOut">
              <a:rPr lang="sr-Latn-RS" smtClean="0"/>
              <a:t>11.12.2024.</a:t>
            </a:fld>
            <a:endParaRPr lang="sr-Latn-RS"/>
          </a:p>
        </p:txBody>
      </p:sp>
      <p:sp>
        <p:nvSpPr>
          <p:cNvPr id="3" name="Footer Placeholder 2">
            <a:extLst>
              <a:ext uri="{FF2B5EF4-FFF2-40B4-BE49-F238E27FC236}">
                <a16:creationId xmlns:a16="http://schemas.microsoft.com/office/drawing/2014/main" id="{4F9838BF-7F9E-480A-B1F1-D1CC8C80F6C8}"/>
              </a:ext>
            </a:extLst>
          </p:cNvPr>
          <p:cNvSpPr>
            <a:spLocks noGrp="1"/>
          </p:cNvSpPr>
          <p:nvPr>
            <p:ph type="ftr" sz="quarter" idx="11"/>
          </p:nvPr>
        </p:nvSpPr>
        <p:spPr/>
        <p:txBody>
          <a:bodyPr/>
          <a:lstStyle/>
          <a:p>
            <a:endParaRPr lang="sr-Latn-RS"/>
          </a:p>
        </p:txBody>
      </p:sp>
      <p:sp>
        <p:nvSpPr>
          <p:cNvPr id="4" name="Slide Number Placeholder 3">
            <a:extLst>
              <a:ext uri="{FF2B5EF4-FFF2-40B4-BE49-F238E27FC236}">
                <a16:creationId xmlns:a16="http://schemas.microsoft.com/office/drawing/2014/main" id="{121CDBA1-B048-42F4-9C57-BFE0A6261C14}"/>
              </a:ext>
            </a:extLst>
          </p:cNvPr>
          <p:cNvSpPr>
            <a:spLocks noGrp="1"/>
          </p:cNvSpPr>
          <p:nvPr>
            <p:ph type="sldNum" sz="quarter" idx="12"/>
          </p:nvPr>
        </p:nvSpPr>
        <p:spPr/>
        <p:txBody>
          <a:bodyPr/>
          <a:lstStyle/>
          <a:p>
            <a:fld id="{72061B4B-3440-4363-A80C-E9FDB7A5C4E7}" type="slidenum">
              <a:rPr lang="sr-Latn-RS" smtClean="0"/>
              <a:t>‹#›</a:t>
            </a:fld>
            <a:endParaRPr lang="sr-Latn-RS"/>
          </a:p>
        </p:txBody>
      </p:sp>
    </p:spTree>
    <p:extLst>
      <p:ext uri="{BB962C8B-B14F-4D97-AF65-F5344CB8AC3E}">
        <p14:creationId xmlns:p14="http://schemas.microsoft.com/office/powerpoint/2010/main" val="42958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4CACC-80D2-4732-BA51-8FC098A76E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31EBAF0F-FE1E-49E7-AF00-5C74E1E5A7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Text Placeholder 3">
            <a:extLst>
              <a:ext uri="{FF2B5EF4-FFF2-40B4-BE49-F238E27FC236}">
                <a16:creationId xmlns:a16="http://schemas.microsoft.com/office/drawing/2014/main" id="{DDB8FF2B-C71A-474F-AE52-A3E78507D1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4C3939-131F-4F60-8AE5-2B5EC5472D2E}"/>
              </a:ext>
            </a:extLst>
          </p:cNvPr>
          <p:cNvSpPr>
            <a:spLocks noGrp="1"/>
          </p:cNvSpPr>
          <p:nvPr>
            <p:ph type="dt" sz="half" idx="10"/>
          </p:nvPr>
        </p:nvSpPr>
        <p:spPr/>
        <p:txBody>
          <a:bodyPr/>
          <a:lstStyle/>
          <a:p>
            <a:fld id="{2D16A55B-9DD8-4245-B020-DF3F1D976738}" type="datetimeFigureOut">
              <a:rPr lang="sr-Latn-RS" smtClean="0"/>
              <a:t>11.12.2024.</a:t>
            </a:fld>
            <a:endParaRPr lang="sr-Latn-RS"/>
          </a:p>
        </p:txBody>
      </p:sp>
      <p:sp>
        <p:nvSpPr>
          <p:cNvPr id="6" name="Footer Placeholder 5">
            <a:extLst>
              <a:ext uri="{FF2B5EF4-FFF2-40B4-BE49-F238E27FC236}">
                <a16:creationId xmlns:a16="http://schemas.microsoft.com/office/drawing/2014/main" id="{527B07DE-75FC-4CB8-9FCB-6FD04EC71F53}"/>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2A342C42-9887-461E-89C7-5EF6EB6D2B1F}"/>
              </a:ext>
            </a:extLst>
          </p:cNvPr>
          <p:cNvSpPr>
            <a:spLocks noGrp="1"/>
          </p:cNvSpPr>
          <p:nvPr>
            <p:ph type="sldNum" sz="quarter" idx="12"/>
          </p:nvPr>
        </p:nvSpPr>
        <p:spPr/>
        <p:txBody>
          <a:bodyPr/>
          <a:lstStyle/>
          <a:p>
            <a:fld id="{72061B4B-3440-4363-A80C-E9FDB7A5C4E7}" type="slidenum">
              <a:rPr lang="sr-Latn-RS" smtClean="0"/>
              <a:t>‹#›</a:t>
            </a:fld>
            <a:endParaRPr lang="sr-Latn-RS"/>
          </a:p>
        </p:txBody>
      </p:sp>
    </p:spTree>
    <p:extLst>
      <p:ext uri="{BB962C8B-B14F-4D97-AF65-F5344CB8AC3E}">
        <p14:creationId xmlns:p14="http://schemas.microsoft.com/office/powerpoint/2010/main" val="1383155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A3A61-C42D-4A5D-AD8F-6ED925BD89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Picture Placeholder 2">
            <a:extLst>
              <a:ext uri="{FF2B5EF4-FFF2-40B4-BE49-F238E27FC236}">
                <a16:creationId xmlns:a16="http://schemas.microsoft.com/office/drawing/2014/main" id="{A09E8A80-D486-409F-936E-0DAB5EE613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RS"/>
          </a:p>
        </p:txBody>
      </p:sp>
      <p:sp>
        <p:nvSpPr>
          <p:cNvPr id="4" name="Text Placeholder 3">
            <a:extLst>
              <a:ext uri="{FF2B5EF4-FFF2-40B4-BE49-F238E27FC236}">
                <a16:creationId xmlns:a16="http://schemas.microsoft.com/office/drawing/2014/main" id="{2C022240-3FCA-4023-A443-EA5A33526B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8AF0ED-41A7-442C-B108-8E9CC4304A37}"/>
              </a:ext>
            </a:extLst>
          </p:cNvPr>
          <p:cNvSpPr>
            <a:spLocks noGrp="1"/>
          </p:cNvSpPr>
          <p:nvPr>
            <p:ph type="dt" sz="half" idx="10"/>
          </p:nvPr>
        </p:nvSpPr>
        <p:spPr/>
        <p:txBody>
          <a:bodyPr/>
          <a:lstStyle/>
          <a:p>
            <a:fld id="{2D16A55B-9DD8-4245-B020-DF3F1D976738}" type="datetimeFigureOut">
              <a:rPr lang="sr-Latn-RS" smtClean="0"/>
              <a:t>11.12.2024.</a:t>
            </a:fld>
            <a:endParaRPr lang="sr-Latn-RS"/>
          </a:p>
        </p:txBody>
      </p:sp>
      <p:sp>
        <p:nvSpPr>
          <p:cNvPr id="6" name="Footer Placeholder 5">
            <a:extLst>
              <a:ext uri="{FF2B5EF4-FFF2-40B4-BE49-F238E27FC236}">
                <a16:creationId xmlns:a16="http://schemas.microsoft.com/office/drawing/2014/main" id="{801425B2-E5E6-4568-851A-0D847C0F58DA}"/>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76DD2B30-3BEC-4820-B137-0D9247C929FB}"/>
              </a:ext>
            </a:extLst>
          </p:cNvPr>
          <p:cNvSpPr>
            <a:spLocks noGrp="1"/>
          </p:cNvSpPr>
          <p:nvPr>
            <p:ph type="sldNum" sz="quarter" idx="12"/>
          </p:nvPr>
        </p:nvSpPr>
        <p:spPr/>
        <p:txBody>
          <a:bodyPr/>
          <a:lstStyle/>
          <a:p>
            <a:fld id="{72061B4B-3440-4363-A80C-E9FDB7A5C4E7}" type="slidenum">
              <a:rPr lang="sr-Latn-RS" smtClean="0"/>
              <a:t>‹#›</a:t>
            </a:fld>
            <a:endParaRPr lang="sr-Latn-RS"/>
          </a:p>
        </p:txBody>
      </p:sp>
    </p:spTree>
    <p:extLst>
      <p:ext uri="{BB962C8B-B14F-4D97-AF65-F5344CB8AC3E}">
        <p14:creationId xmlns:p14="http://schemas.microsoft.com/office/powerpoint/2010/main" val="1481267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2CC8B6-3397-4E52-AAE6-F141939558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a:extLst>
              <a:ext uri="{FF2B5EF4-FFF2-40B4-BE49-F238E27FC236}">
                <a16:creationId xmlns:a16="http://schemas.microsoft.com/office/drawing/2014/main" id="{18D3F278-C2C3-4344-94DD-61AC61A59A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39B978BE-62B7-42E8-81F9-262A739C48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16A55B-9DD8-4245-B020-DF3F1D976738}" type="datetimeFigureOut">
              <a:rPr lang="sr-Latn-RS" smtClean="0"/>
              <a:t>11.12.2024.</a:t>
            </a:fld>
            <a:endParaRPr lang="sr-Latn-RS"/>
          </a:p>
        </p:txBody>
      </p:sp>
      <p:sp>
        <p:nvSpPr>
          <p:cNvPr id="5" name="Footer Placeholder 4">
            <a:extLst>
              <a:ext uri="{FF2B5EF4-FFF2-40B4-BE49-F238E27FC236}">
                <a16:creationId xmlns:a16="http://schemas.microsoft.com/office/drawing/2014/main" id="{6743D043-D39F-4E1B-882F-53C705336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a:extLst>
              <a:ext uri="{FF2B5EF4-FFF2-40B4-BE49-F238E27FC236}">
                <a16:creationId xmlns:a16="http://schemas.microsoft.com/office/drawing/2014/main" id="{1F0E6EC7-5E38-4265-A67B-B19D8A98F6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61B4B-3440-4363-A80C-E9FDB7A5C4E7}" type="slidenum">
              <a:rPr lang="sr-Latn-RS" smtClean="0"/>
              <a:t>‹#›</a:t>
            </a:fld>
            <a:endParaRPr lang="sr-Latn-RS"/>
          </a:p>
        </p:txBody>
      </p:sp>
    </p:spTree>
    <p:extLst>
      <p:ext uri="{BB962C8B-B14F-4D97-AF65-F5344CB8AC3E}">
        <p14:creationId xmlns:p14="http://schemas.microsoft.com/office/powerpoint/2010/main" val="1013045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F1EBB9-FB25-A576-D3CA-C7EEECDC73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F96A1C-DB52-8E9E-97A8-B8C90B314E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F7A961-55BF-B5EF-D615-473AEA1444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B759BE3-B6E3-4014-92B9-25BBA12731D1}" type="datetimeFigureOut">
              <a:rPr lang="en-US" smtClean="0"/>
              <a:t>12/11/2024</a:t>
            </a:fld>
            <a:endParaRPr lang="en-US"/>
          </a:p>
        </p:txBody>
      </p:sp>
      <p:sp>
        <p:nvSpPr>
          <p:cNvPr id="5" name="Footer Placeholder 4">
            <a:extLst>
              <a:ext uri="{FF2B5EF4-FFF2-40B4-BE49-F238E27FC236}">
                <a16:creationId xmlns:a16="http://schemas.microsoft.com/office/drawing/2014/main" id="{9FFC3DF8-EB62-6A81-8561-E2639C2090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07D1F02-DF4D-A33E-4CE7-3F668632C8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73A7AA8-7118-4BEC-A0B0-A6205317D26A}" type="slidenum">
              <a:rPr lang="en-US" smtClean="0"/>
              <a:t>‹#›</a:t>
            </a:fld>
            <a:endParaRPr lang="en-US"/>
          </a:p>
        </p:txBody>
      </p:sp>
    </p:spTree>
    <p:extLst>
      <p:ext uri="{BB962C8B-B14F-4D97-AF65-F5344CB8AC3E}">
        <p14:creationId xmlns:p14="http://schemas.microsoft.com/office/powerpoint/2010/main" val="1736752299"/>
      </p:ext>
    </p:extLst>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www.showagroup.com/" TargetMode="External"/><Relationship Id="rId13" Type="http://schemas.openxmlformats.org/officeDocument/2006/relationships/image" Target="file:///C:\var\folders\1r\7m3kd2jn5wxbqjkv4w3bfj8h0000gn\T\com.microsoft.Word\WebArchiveCopyPasteTempFiles\page1image2996032" TargetMode="External"/><Relationship Id="rId18" Type="http://schemas.openxmlformats.org/officeDocument/2006/relationships/image" Target="file:///C:\var\folders\1r\7m3kd2jn5wxbqjkv4w3bfj8h0000gn\T\com.microsoft.Word\WebArchiveCopyPasteTempFiles\page1image20525024" TargetMode="External"/><Relationship Id="rId26" Type="http://schemas.openxmlformats.org/officeDocument/2006/relationships/image" Target="file:///C:\var\folders\1r\7m3kd2jn5wxbqjkv4w3bfj8h0000gn\T\com.microsoft.Word\WebArchiveCopyPasteTempFiles\page1image20497984" TargetMode="External"/><Relationship Id="rId3" Type="http://schemas.openxmlformats.org/officeDocument/2006/relationships/hyperlink" Target="http://www.usmedicalglove.com/" TargetMode="External"/><Relationship Id="rId21" Type="http://schemas.openxmlformats.org/officeDocument/2006/relationships/image" Target="../media/image16.png"/><Relationship Id="rId7" Type="http://schemas.openxmlformats.org/officeDocument/2006/relationships/hyperlink" Target="http://www.usagloves.com/" TargetMode="External"/><Relationship Id="rId12" Type="http://schemas.openxmlformats.org/officeDocument/2006/relationships/image" Target="file:///C:\var\folders\1r\7m3kd2jn5wxbqjkv4w3bfj8h0000gn\T\com.microsoft.Word\WebArchiveCopyPasteTempFiles\page1image3007568" TargetMode="External"/><Relationship Id="rId17" Type="http://schemas.openxmlformats.org/officeDocument/2006/relationships/image" Target="file:///C:\var\folders\1r\7m3kd2jn5wxbqjkv4w3bfj8h0000gn\T\com.microsoft.Word\WebArchiveCopyPasteTempFiles\page1image20459088" TargetMode="External"/><Relationship Id="rId25" Type="http://schemas.openxmlformats.org/officeDocument/2006/relationships/image" Target="file:///C:\var\folders\1r\7m3kd2jn5wxbqjkv4w3bfj8h0000gn\T\com.microsoft.Word\WebArchiveCopyPasteTempFiles\page1image20498400" TargetMode="External"/><Relationship Id="rId2" Type="http://schemas.openxmlformats.org/officeDocument/2006/relationships/hyperlink" Target="http://www.isikel.com/" TargetMode="External"/><Relationship Id="rId16" Type="http://schemas.openxmlformats.org/officeDocument/2006/relationships/image" Target="file:///C:\var\folders\1r\7m3kd2jn5wxbqjkv4w3bfj8h0000gn\T\com.microsoft.Word\WebArchiveCopyPasteTempFiles\page1image20523568" TargetMode="External"/><Relationship Id="rId20" Type="http://schemas.openxmlformats.org/officeDocument/2006/relationships/image" Target="file:///C:\var\folders\1r\7m3kd2jn5wxbqjkv4w3bfj8h0000gn\T\com.microsoft.Word\WebArchiveCopyPasteTempFiles\page1image20517952" TargetMode="External"/><Relationship Id="rId1" Type="http://schemas.openxmlformats.org/officeDocument/2006/relationships/slideLayout" Target="../slideLayouts/slideLayout2.xml"/><Relationship Id="rId6" Type="http://schemas.openxmlformats.org/officeDocument/2006/relationships/hyperlink" Target="http://www.ventyv.com/" TargetMode="External"/><Relationship Id="rId11" Type="http://schemas.openxmlformats.org/officeDocument/2006/relationships/image" Target="file:///C:\var\folders\1r\7m3kd2jn5wxbqjkv4w3bfj8h0000gn\T\com.microsoft.Word\WebArchiveCopyPasteTempFiles\page1image5019376" TargetMode="External"/><Relationship Id="rId24" Type="http://schemas.openxmlformats.org/officeDocument/2006/relationships/image" Target="file:///C:\var\folders\1r\7m3kd2jn5wxbqjkv4w3bfj8h0000gn\T\com.microsoft.Word\WebArchiveCopyPasteTempFiles\page1image20499232" TargetMode="External"/><Relationship Id="rId5" Type="http://schemas.openxmlformats.org/officeDocument/2006/relationships/hyperlink" Target="http://www.americannitrile.com/" TargetMode="External"/><Relationship Id="rId15" Type="http://schemas.openxmlformats.org/officeDocument/2006/relationships/image" Target="../media/image15.png"/><Relationship Id="rId23" Type="http://schemas.openxmlformats.org/officeDocument/2006/relationships/image" Target="file:///C:\var\folders\1r\7m3kd2jn5wxbqjkv4w3bfj8h0000gn\T\com.microsoft.Word\WebArchiveCopyPasteTempFiles\page1image20499648" TargetMode="External"/><Relationship Id="rId10" Type="http://schemas.openxmlformats.org/officeDocument/2006/relationships/image" Target="file:///C:\var\folders\1r\7m3kd2jn5wxbqjkv4w3bfj8h0000gn\T\com.microsoft.Word\WebArchiveCopyPasteTempFiles\page1image2994240" TargetMode="External"/><Relationship Id="rId19" Type="http://schemas.openxmlformats.org/officeDocument/2006/relationships/image" Target="file:///C:\var\folders\1r\7m3kd2jn5wxbqjkv4w3bfj8h0000gn\T\com.microsoft.Word\WebArchiveCopyPasteTempFiles\page1image20524816" TargetMode="External"/><Relationship Id="rId4" Type="http://schemas.openxmlformats.org/officeDocument/2006/relationships/hyperlink" Target="http://www.aureliagloves.com/" TargetMode="External"/><Relationship Id="rId9" Type="http://schemas.openxmlformats.org/officeDocument/2006/relationships/image" Target="../media/image14.png"/><Relationship Id="rId14" Type="http://schemas.openxmlformats.org/officeDocument/2006/relationships/image" Target="file:///C:\var\folders\1r\7m3kd2jn5wxbqjkv4w3bfj8h0000gn\T\com.microsoft.Word\WebArchiveCopyPasteTempFiles\page1image5018256" TargetMode="External"/><Relationship Id="rId22" Type="http://schemas.openxmlformats.org/officeDocument/2006/relationships/image" Target="file:///C:\var\folders\1r\7m3kd2jn5wxbqjkv4w3bfj8h0000gn\T\com.microsoft.Word\WebArchiveCopyPasteTempFiles\page1image20501104" TargetMode="External"/><Relationship Id="rId27"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file:///C:\var\folders\1r\7m3kd2jn5wxbqjkv4w3bfj8h0000gn\T\com.microsoft.Word\WebArchiveCopyPasteTempFiles\page1image20517952" TargetMode="External"/><Relationship Id="rId18" Type="http://schemas.openxmlformats.org/officeDocument/2006/relationships/image" Target="file:///C:\var\folders\1r\7m3kd2jn5wxbqjkv4w3bfj8h0000gn\T\com.microsoft.Word\WebArchiveCopyPasteTempFiles\page1image20498400" TargetMode="External"/><Relationship Id="rId3" Type="http://schemas.openxmlformats.org/officeDocument/2006/relationships/image" Target="file:///C:\var\folders\1r\7m3kd2jn5wxbqjkv4w3bfj8h0000gn\T\com.microsoft.Word\WebArchiveCopyPasteTempFiles\page1image2994240" TargetMode="External"/><Relationship Id="rId7" Type="http://schemas.openxmlformats.org/officeDocument/2006/relationships/image" Target="file:///C:\var\folders\1r\7m3kd2jn5wxbqjkv4w3bfj8h0000gn\T\com.microsoft.Word\WebArchiveCopyPasteTempFiles\page1image5018256" TargetMode="External"/><Relationship Id="rId12" Type="http://schemas.openxmlformats.org/officeDocument/2006/relationships/image" Target="file:///C:\var\folders\1r\7m3kd2jn5wxbqjkv4w3bfj8h0000gn\T\com.microsoft.Word\WebArchiveCopyPasteTempFiles\page1image20524816" TargetMode="External"/><Relationship Id="rId17" Type="http://schemas.openxmlformats.org/officeDocument/2006/relationships/image" Target="file:///C:\var\folders\1r\7m3kd2jn5wxbqjkv4w3bfj8h0000gn\T\com.microsoft.Word\WebArchiveCopyPasteTempFiles\page1image20499232" TargetMode="External"/><Relationship Id="rId2" Type="http://schemas.openxmlformats.org/officeDocument/2006/relationships/image" Target="../media/image14.png"/><Relationship Id="rId16" Type="http://schemas.openxmlformats.org/officeDocument/2006/relationships/image" Target="file:///C:\var\folders\1r\7m3kd2jn5wxbqjkv4w3bfj8h0000gn\T\com.microsoft.Word\WebArchiveCopyPasteTempFiles\page1image20499648" TargetMode="External"/><Relationship Id="rId20"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file:///C:\var\folders\1r\7m3kd2jn5wxbqjkv4w3bfj8h0000gn\T\com.microsoft.Word\WebArchiveCopyPasteTempFiles\page1image2996032" TargetMode="External"/><Relationship Id="rId11" Type="http://schemas.openxmlformats.org/officeDocument/2006/relationships/image" Target="file:///C:\var\folders\1r\7m3kd2jn5wxbqjkv4w3bfj8h0000gn\T\com.microsoft.Word\WebArchiveCopyPasteTempFiles\page1image20525024" TargetMode="External"/><Relationship Id="rId5" Type="http://schemas.openxmlformats.org/officeDocument/2006/relationships/image" Target="file:///C:\var\folders\1r\7m3kd2jn5wxbqjkv4w3bfj8h0000gn\T\com.microsoft.Word\WebArchiveCopyPasteTempFiles\page1image3007568" TargetMode="External"/><Relationship Id="rId15" Type="http://schemas.openxmlformats.org/officeDocument/2006/relationships/image" Target="file:///C:\var\folders\1r\7m3kd2jn5wxbqjkv4w3bfj8h0000gn\T\com.microsoft.Word\WebArchiveCopyPasteTempFiles\page1image20501104" TargetMode="External"/><Relationship Id="rId10" Type="http://schemas.openxmlformats.org/officeDocument/2006/relationships/image" Target="file:///C:\var\folders\1r\7m3kd2jn5wxbqjkv4w3bfj8h0000gn\T\com.microsoft.Word\WebArchiveCopyPasteTempFiles\page1image20459088" TargetMode="External"/><Relationship Id="rId19" Type="http://schemas.openxmlformats.org/officeDocument/2006/relationships/image" Target="file:///C:\var\folders\1r\7m3kd2jn5wxbqjkv4w3bfj8h0000gn\T\com.microsoft.Word\WebArchiveCopyPasteTempFiles\page1image20497984" TargetMode="External"/><Relationship Id="rId4" Type="http://schemas.openxmlformats.org/officeDocument/2006/relationships/image" Target="file:///C:\var\folders\1r\7m3kd2jn5wxbqjkv4w3bfj8h0000gn\T\com.microsoft.Word\WebArchiveCopyPasteTempFiles\page1image5019376" TargetMode="External"/><Relationship Id="rId9" Type="http://schemas.openxmlformats.org/officeDocument/2006/relationships/image" Target="file:///C:\var\folders\1r\7m3kd2jn5wxbqjkv4w3bfj8h0000gn\T\com.microsoft.Word\WebArchiveCopyPasteTempFiles\page1image20523568" TargetMode="External"/><Relationship Id="rId1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file:///C:\var\folders\1r\7m3kd2jn5wxbqjkv4w3bfj8h0000gn\T\com.microsoft.Word\WebArchiveCopyPasteTempFiles\page1image20517952" TargetMode="External"/><Relationship Id="rId18" Type="http://schemas.openxmlformats.org/officeDocument/2006/relationships/image" Target="file:///C:\var\folders\1r\7m3kd2jn5wxbqjkv4w3bfj8h0000gn\T\com.microsoft.Word\WebArchiveCopyPasteTempFiles\page1image20498400" TargetMode="External"/><Relationship Id="rId3" Type="http://schemas.openxmlformats.org/officeDocument/2006/relationships/image" Target="file:///C:\var\folders\1r\7m3kd2jn5wxbqjkv4w3bfj8h0000gn\T\com.microsoft.Word\WebArchiveCopyPasteTempFiles\page1image2994240" TargetMode="External"/><Relationship Id="rId7" Type="http://schemas.openxmlformats.org/officeDocument/2006/relationships/image" Target="file:///C:\var\folders\1r\7m3kd2jn5wxbqjkv4w3bfj8h0000gn\T\com.microsoft.Word\WebArchiveCopyPasteTempFiles\page1image5018256" TargetMode="External"/><Relationship Id="rId12" Type="http://schemas.openxmlformats.org/officeDocument/2006/relationships/image" Target="file:///C:\var\folders\1r\7m3kd2jn5wxbqjkv4w3bfj8h0000gn\T\com.microsoft.Word\WebArchiveCopyPasteTempFiles\page1image20524816" TargetMode="External"/><Relationship Id="rId17" Type="http://schemas.openxmlformats.org/officeDocument/2006/relationships/image" Target="file:///C:\var\folders\1r\7m3kd2jn5wxbqjkv4w3bfj8h0000gn\T\com.microsoft.Word\WebArchiveCopyPasteTempFiles\page1image20499232" TargetMode="External"/><Relationship Id="rId2" Type="http://schemas.openxmlformats.org/officeDocument/2006/relationships/image" Target="../media/image14.png"/><Relationship Id="rId16" Type="http://schemas.openxmlformats.org/officeDocument/2006/relationships/image" Target="file:///C:\var\folders\1r\7m3kd2jn5wxbqjkv4w3bfj8h0000gn\T\com.microsoft.Word\WebArchiveCopyPasteTempFiles\page1image20499648" TargetMode="External"/><Relationship Id="rId20"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file:///C:\var\folders\1r\7m3kd2jn5wxbqjkv4w3bfj8h0000gn\T\com.microsoft.Word\WebArchiveCopyPasteTempFiles\page1image2996032" TargetMode="External"/><Relationship Id="rId11" Type="http://schemas.openxmlformats.org/officeDocument/2006/relationships/image" Target="file:///C:\var\folders\1r\7m3kd2jn5wxbqjkv4w3bfj8h0000gn\T\com.microsoft.Word\WebArchiveCopyPasteTempFiles\page1image20525024" TargetMode="External"/><Relationship Id="rId5" Type="http://schemas.openxmlformats.org/officeDocument/2006/relationships/image" Target="file:///C:\var\folders\1r\7m3kd2jn5wxbqjkv4w3bfj8h0000gn\T\com.microsoft.Word\WebArchiveCopyPasteTempFiles\page1image3007568" TargetMode="External"/><Relationship Id="rId15" Type="http://schemas.openxmlformats.org/officeDocument/2006/relationships/image" Target="file:///C:\var\folders\1r\7m3kd2jn5wxbqjkv4w3bfj8h0000gn\T\com.microsoft.Word\WebArchiveCopyPasteTempFiles\page1image20501104" TargetMode="External"/><Relationship Id="rId10" Type="http://schemas.openxmlformats.org/officeDocument/2006/relationships/image" Target="file:///C:\var\folders\1r\7m3kd2jn5wxbqjkv4w3bfj8h0000gn\T\com.microsoft.Word\WebArchiveCopyPasteTempFiles\page1image20459088" TargetMode="External"/><Relationship Id="rId19" Type="http://schemas.openxmlformats.org/officeDocument/2006/relationships/image" Target="file:///C:\var\folders\1r\7m3kd2jn5wxbqjkv4w3bfj8h0000gn\T\com.microsoft.Word\WebArchiveCopyPasteTempFiles\page1image20497984" TargetMode="External"/><Relationship Id="rId4" Type="http://schemas.openxmlformats.org/officeDocument/2006/relationships/image" Target="file:///C:\var\folders\1r\7m3kd2jn5wxbqjkv4w3bfj8h0000gn\T\com.microsoft.Word\WebArchiveCopyPasteTempFiles\page1image5019376" TargetMode="External"/><Relationship Id="rId9" Type="http://schemas.openxmlformats.org/officeDocument/2006/relationships/image" Target="file:///C:\var\folders\1r\7m3kd2jn5wxbqjkv4w3bfj8h0000gn\T\com.microsoft.Word\WebArchiveCopyPasteTempFiles\page1image20523568" TargetMode="External"/><Relationship Id="rId1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hyperlink" Target="https://www.rencogloves.com/" TargetMode="Externa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1A2143-300D-4EA3-9E3F-E8DD52927A9D}"/>
              </a:ext>
            </a:extLst>
          </p:cNvPr>
          <p:cNvPicPr>
            <a:picLocks noChangeAspect="1"/>
          </p:cNvPicPr>
          <p:nvPr/>
        </p:nvPicPr>
        <p:blipFill>
          <a:blip r:embed="rId2"/>
          <a:stretch>
            <a:fillRect/>
          </a:stretch>
        </p:blipFill>
        <p:spPr>
          <a:xfrm>
            <a:off x="7199430" y="0"/>
            <a:ext cx="4992570" cy="6858000"/>
          </a:xfrm>
          <a:prstGeom prst="rect">
            <a:avLst/>
          </a:prstGeom>
          <a:noFill/>
          <a:ln>
            <a:noFill/>
          </a:ln>
        </p:spPr>
      </p:pic>
      <p:sp>
        <p:nvSpPr>
          <p:cNvPr id="12" name="Rectangle 11">
            <a:extLst>
              <a:ext uri="{FF2B5EF4-FFF2-40B4-BE49-F238E27FC236}">
                <a16:creationId xmlns:a16="http://schemas.microsoft.com/office/drawing/2014/main" id="{26A61108-9F5D-4F93-99E0-1AFCAC56A0B5}"/>
              </a:ext>
            </a:extLst>
          </p:cNvPr>
          <p:cNvSpPr/>
          <p:nvPr/>
        </p:nvSpPr>
        <p:spPr>
          <a:xfrm>
            <a:off x="676275" y="6405795"/>
            <a:ext cx="6523155" cy="457200"/>
          </a:xfrm>
          <a:prstGeom prst="rect">
            <a:avLst/>
          </a:prstGeom>
          <a:solidFill>
            <a:srgbClr val="4B6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60A0FE"/>
                </a:solidFill>
              </a:rPr>
              <a:t>2024</a:t>
            </a:r>
            <a:endParaRPr lang="sr-Latn-RS" dirty="0">
              <a:solidFill>
                <a:srgbClr val="60A0FE"/>
              </a:solidFill>
            </a:endParaRPr>
          </a:p>
        </p:txBody>
      </p:sp>
      <p:pic>
        <p:nvPicPr>
          <p:cNvPr id="11" name="Picture 10">
            <a:extLst>
              <a:ext uri="{FF2B5EF4-FFF2-40B4-BE49-F238E27FC236}">
                <a16:creationId xmlns:a16="http://schemas.microsoft.com/office/drawing/2014/main" id="{9D3EA34D-1EF0-4453-A5D6-C678500C7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2948" y="4317737"/>
            <a:ext cx="4410076" cy="2616576"/>
          </a:xfrm>
          <a:prstGeom prst="rect">
            <a:avLst/>
          </a:prstGeom>
        </p:spPr>
      </p:pic>
      <p:pic>
        <p:nvPicPr>
          <p:cNvPr id="14" name="Picture 13">
            <a:extLst>
              <a:ext uri="{FF2B5EF4-FFF2-40B4-BE49-F238E27FC236}">
                <a16:creationId xmlns:a16="http://schemas.microsoft.com/office/drawing/2014/main" id="{B70818A1-27C8-4203-BA0C-7637081A8C35}"/>
              </a:ext>
            </a:extLst>
          </p:cNvPr>
          <p:cNvPicPr>
            <a:picLocks noChangeAspect="1"/>
          </p:cNvPicPr>
          <p:nvPr/>
        </p:nvPicPr>
        <p:blipFill>
          <a:blip r:embed="rId4"/>
          <a:stretch>
            <a:fillRect/>
          </a:stretch>
        </p:blipFill>
        <p:spPr>
          <a:xfrm>
            <a:off x="438150" y="547688"/>
            <a:ext cx="2338670" cy="1919288"/>
          </a:xfrm>
          <a:prstGeom prst="rect">
            <a:avLst/>
          </a:prstGeom>
        </p:spPr>
      </p:pic>
      <p:sp>
        <p:nvSpPr>
          <p:cNvPr id="16" name="TextBox 15">
            <a:extLst>
              <a:ext uri="{FF2B5EF4-FFF2-40B4-BE49-F238E27FC236}">
                <a16:creationId xmlns:a16="http://schemas.microsoft.com/office/drawing/2014/main" id="{D90E9818-42C4-4228-8FFB-265A63D9C350}"/>
              </a:ext>
            </a:extLst>
          </p:cNvPr>
          <p:cNvSpPr txBox="1"/>
          <p:nvPr/>
        </p:nvSpPr>
        <p:spPr>
          <a:xfrm>
            <a:off x="676275" y="2907263"/>
            <a:ext cx="4410075" cy="1938992"/>
          </a:xfrm>
          <a:prstGeom prst="rect">
            <a:avLst/>
          </a:prstGeom>
          <a:noFill/>
        </p:spPr>
        <p:txBody>
          <a:bodyPr wrap="square" rtlCol="0">
            <a:spAutoFit/>
          </a:bodyPr>
          <a:lstStyle/>
          <a:p>
            <a:r>
              <a:rPr lang="en-US" sz="4000" b="1" dirty="0">
                <a:latin typeface="Roboto Black" panose="02000000000000000000" pitchFamily="2" charset="0"/>
                <a:ea typeface="Roboto Black" panose="02000000000000000000" pitchFamily="2" charset="0"/>
                <a:cs typeface="Roboto Black" panose="02000000000000000000" pitchFamily="2" charset="0"/>
              </a:rPr>
              <a:t>USA Manufacturing Since 1962</a:t>
            </a:r>
            <a:endParaRPr lang="sr-Latn-RS" sz="4000" b="1" dirty="0">
              <a:latin typeface="Roboto Black" panose="02000000000000000000" pitchFamily="2" charset="0"/>
              <a:ea typeface="Roboto Black" panose="02000000000000000000" pitchFamily="2" charset="0"/>
              <a:cs typeface="Roboto Black" panose="02000000000000000000" pitchFamily="2" charset="0"/>
            </a:endParaRPr>
          </a:p>
        </p:txBody>
      </p:sp>
      <p:sp>
        <p:nvSpPr>
          <p:cNvPr id="17" name="TextBox 16">
            <a:extLst>
              <a:ext uri="{FF2B5EF4-FFF2-40B4-BE49-F238E27FC236}">
                <a16:creationId xmlns:a16="http://schemas.microsoft.com/office/drawing/2014/main" id="{7C98F3DD-68FF-4FE7-97E0-6D62EE34A459}"/>
              </a:ext>
            </a:extLst>
          </p:cNvPr>
          <p:cNvSpPr txBox="1"/>
          <p:nvPr/>
        </p:nvSpPr>
        <p:spPr>
          <a:xfrm>
            <a:off x="676275" y="2476966"/>
            <a:ext cx="4410075" cy="400110"/>
          </a:xfrm>
          <a:prstGeom prst="rect">
            <a:avLst/>
          </a:prstGeom>
          <a:noFill/>
        </p:spPr>
        <p:txBody>
          <a:bodyPr wrap="square" rtlCol="0">
            <a:spAutoFit/>
          </a:bodyPr>
          <a:lstStyle/>
          <a:p>
            <a:r>
              <a:rPr lang="en-US" sz="2000" dirty="0">
                <a:solidFill>
                  <a:srgbClr val="4B6FC9"/>
                </a:solidFill>
                <a:latin typeface="Roboto Medium" panose="02000000000000000000" pitchFamily="2" charset="0"/>
                <a:ea typeface="Roboto Medium" panose="02000000000000000000" pitchFamily="2" charset="0"/>
                <a:cs typeface="Roboto Medium" panose="02000000000000000000" pitchFamily="2" charset="0"/>
              </a:rPr>
              <a:t> Investor Opportunity</a:t>
            </a:r>
            <a:endParaRPr lang="sr-Latn-RS" sz="2000" dirty="0">
              <a:solidFill>
                <a:srgbClr val="4B6FC9"/>
              </a:solidFill>
              <a:latin typeface="Roboto Medium" panose="02000000000000000000" pitchFamily="2" charset="0"/>
              <a:ea typeface="Roboto Medium" panose="02000000000000000000" pitchFamily="2" charset="0"/>
              <a:cs typeface="Roboto Medium" panose="02000000000000000000" pitchFamily="2" charset="0"/>
            </a:endParaRPr>
          </a:p>
        </p:txBody>
      </p:sp>
      <p:pic>
        <p:nvPicPr>
          <p:cNvPr id="3" name="Picture 2" descr="A large warehouse with trees and mountains in the background&#10;&#10;Description automatically generated">
            <a:extLst>
              <a:ext uri="{FF2B5EF4-FFF2-40B4-BE49-F238E27FC236}">
                <a16:creationId xmlns:a16="http://schemas.microsoft.com/office/drawing/2014/main" id="{66BDB7CC-8B3F-3098-F4C6-442C40A303C0}"/>
              </a:ext>
            </a:extLst>
          </p:cNvPr>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5296541" y="260498"/>
            <a:ext cx="5794339" cy="3168502"/>
          </a:xfrm>
          <a:prstGeom prst="rect">
            <a:avLst/>
          </a:prstGeom>
          <a:effectLst>
            <a:innerShdw blurRad="114300">
              <a:prstClr val="black"/>
            </a:innerShdw>
            <a:softEdge rad="0"/>
          </a:effectLst>
        </p:spPr>
      </p:pic>
    </p:spTree>
    <p:extLst>
      <p:ext uri="{BB962C8B-B14F-4D97-AF65-F5344CB8AC3E}">
        <p14:creationId xmlns:p14="http://schemas.microsoft.com/office/powerpoint/2010/main" val="363608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04B93D2-3EEB-4B17-80BC-13C6C0D3984A}"/>
              </a:ext>
            </a:extLst>
          </p:cNvPr>
          <p:cNvSpPr txBox="1"/>
          <p:nvPr/>
        </p:nvSpPr>
        <p:spPr>
          <a:xfrm>
            <a:off x="609600" y="535236"/>
            <a:ext cx="6991350" cy="707886"/>
          </a:xfrm>
          <a:prstGeom prst="rect">
            <a:avLst/>
          </a:prstGeom>
          <a:noFill/>
        </p:spPr>
        <p:txBody>
          <a:bodyPr wrap="square" rtlCol="0">
            <a:spAutoFit/>
          </a:bodyPr>
          <a:lstStyle/>
          <a:p>
            <a:r>
              <a:rPr lang="en-US" sz="4000" b="1" dirty="0">
                <a:solidFill>
                  <a:srgbClr val="4B6FC9"/>
                </a:solidFill>
                <a:latin typeface="Roboto Black" panose="02000000000000000000" pitchFamily="2" charset="0"/>
                <a:ea typeface="Roboto Black" panose="02000000000000000000" pitchFamily="2" charset="0"/>
                <a:cs typeface="Roboto Black" panose="02000000000000000000" pitchFamily="2" charset="0"/>
              </a:rPr>
              <a:t>Renco/APP Customers</a:t>
            </a:r>
            <a:endParaRPr lang="sr-Latn-RS" sz="4000" b="1" dirty="0">
              <a:solidFill>
                <a:srgbClr val="4B6FC9"/>
              </a:solidFill>
              <a:latin typeface="Roboto Black" panose="02000000000000000000" pitchFamily="2" charset="0"/>
              <a:ea typeface="Roboto Black" panose="02000000000000000000" pitchFamily="2" charset="0"/>
              <a:cs typeface="Roboto Black" panose="02000000000000000000" pitchFamily="2" charset="0"/>
            </a:endParaRPr>
          </a:p>
        </p:txBody>
      </p:sp>
      <p:sp>
        <p:nvSpPr>
          <p:cNvPr id="33" name="TextBox 32">
            <a:extLst>
              <a:ext uri="{FF2B5EF4-FFF2-40B4-BE49-F238E27FC236}">
                <a16:creationId xmlns:a16="http://schemas.microsoft.com/office/drawing/2014/main" id="{4BC6D606-3062-4957-9209-39861F32F2B1}"/>
              </a:ext>
            </a:extLst>
          </p:cNvPr>
          <p:cNvSpPr txBox="1"/>
          <p:nvPr/>
        </p:nvSpPr>
        <p:spPr>
          <a:xfrm>
            <a:off x="609601" y="6147565"/>
            <a:ext cx="1790700" cy="276999"/>
          </a:xfrm>
          <a:prstGeom prst="rect">
            <a:avLst/>
          </a:prstGeom>
          <a:noFill/>
        </p:spPr>
        <p:txBody>
          <a:bodyPr wrap="square" rtlCol="0">
            <a:spAutoFit/>
          </a:bodyPr>
          <a:lstStyle/>
          <a:p>
            <a:r>
              <a:rPr lang="en-US" sz="1200" b="1" dirty="0">
                <a:solidFill>
                  <a:srgbClr val="4B6FC9"/>
                </a:solidFill>
                <a:latin typeface="Roboto Light" panose="02000000000000000000" pitchFamily="2" charset="0"/>
                <a:ea typeface="Roboto Light" panose="02000000000000000000" pitchFamily="2" charset="0"/>
                <a:cs typeface="Roboto Light" panose="02000000000000000000" pitchFamily="2" charset="0"/>
              </a:rPr>
              <a:t>rencogloves.com</a:t>
            </a:r>
            <a:endParaRPr lang="sr-Latn-RS" sz="1200" b="1" dirty="0">
              <a:solidFill>
                <a:srgbClr val="4B6FC9"/>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34" name="Straight Connector 33">
            <a:extLst>
              <a:ext uri="{FF2B5EF4-FFF2-40B4-BE49-F238E27FC236}">
                <a16:creationId xmlns:a16="http://schemas.microsoft.com/office/drawing/2014/main" id="{1F1EBA17-536F-4A1C-B87A-F8B48D225EDB}"/>
              </a:ext>
            </a:extLst>
          </p:cNvPr>
          <p:cNvCxnSpPr>
            <a:cxnSpLocks/>
          </p:cNvCxnSpPr>
          <p:nvPr/>
        </p:nvCxnSpPr>
        <p:spPr>
          <a:xfrm>
            <a:off x="1952625" y="6286500"/>
            <a:ext cx="9334500" cy="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76AAC14-4D9C-4E6E-A924-1CB1A0AAE18B}"/>
              </a:ext>
            </a:extLst>
          </p:cNvPr>
          <p:cNvSpPr txBox="1"/>
          <p:nvPr/>
        </p:nvSpPr>
        <p:spPr>
          <a:xfrm>
            <a:off x="11391899" y="6147565"/>
            <a:ext cx="285749" cy="276999"/>
          </a:xfrm>
          <a:prstGeom prst="rect">
            <a:avLst/>
          </a:prstGeom>
          <a:noFill/>
        </p:spPr>
        <p:txBody>
          <a:bodyPr wrap="square" rtlCol="0">
            <a:spAutoFit/>
          </a:bodyPr>
          <a:lstStyle/>
          <a:p>
            <a:fld id="{EB2AEB71-B72F-43CF-B0C2-2AC7548EB8B0}" type="slidenum">
              <a:rPr lang="en-US" sz="1200" b="1" smtClean="0">
                <a:solidFill>
                  <a:srgbClr val="4B6FC9"/>
                </a:solidFill>
                <a:latin typeface="Roboto Light" panose="02000000000000000000" pitchFamily="2" charset="0"/>
                <a:ea typeface="Roboto Light" panose="02000000000000000000" pitchFamily="2" charset="0"/>
                <a:cs typeface="Roboto Light" panose="02000000000000000000" pitchFamily="2" charset="0"/>
              </a:rPr>
              <a:t>10</a:t>
            </a:fld>
            <a:endParaRPr lang="sr-Latn-RS" sz="1200" b="1" dirty="0">
              <a:solidFill>
                <a:srgbClr val="4B6FC9"/>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1" name="TextBox 10">
            <a:extLst>
              <a:ext uri="{FF2B5EF4-FFF2-40B4-BE49-F238E27FC236}">
                <a16:creationId xmlns:a16="http://schemas.microsoft.com/office/drawing/2014/main" id="{19F049AB-594B-4B28-AE1F-80B100640357}"/>
              </a:ext>
            </a:extLst>
          </p:cNvPr>
          <p:cNvSpPr txBox="1"/>
          <p:nvPr/>
        </p:nvSpPr>
        <p:spPr>
          <a:xfrm>
            <a:off x="676879" y="1556068"/>
            <a:ext cx="5047646" cy="369332"/>
          </a:xfrm>
          <a:prstGeom prst="rect">
            <a:avLst/>
          </a:prstGeom>
          <a:noFill/>
        </p:spPr>
        <p:txBody>
          <a:bodyPr wrap="square" rtlCol="0">
            <a:spAutoFit/>
          </a:bodyPr>
          <a:lstStyle/>
          <a:p>
            <a:r>
              <a:rPr lang="en-US" sz="1800" b="1" dirty="0">
                <a:solidFill>
                  <a:srgbClr val="000000"/>
                </a:solidFill>
                <a:effectLst/>
                <a:latin typeface="-webkit-standard"/>
                <a:ea typeface="Times New Roman" panose="02020603050405020304" pitchFamily="18" charset="0"/>
              </a:rPr>
              <a:t>Main Customer by Product Category</a:t>
            </a:r>
            <a:endParaRPr lang="sr-Latn-RS" sz="18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AB480C9C-E359-4EF2-A480-C402524AF170}"/>
              </a:ext>
            </a:extLst>
          </p:cNvPr>
          <p:cNvSpPr txBox="1"/>
          <p:nvPr/>
        </p:nvSpPr>
        <p:spPr>
          <a:xfrm>
            <a:off x="676879" y="2146857"/>
            <a:ext cx="2706401" cy="461665"/>
          </a:xfrm>
          <a:prstGeom prst="rect">
            <a:avLst/>
          </a:prstGeom>
          <a:noFill/>
        </p:spPr>
        <p:txBody>
          <a:bodyPr wrap="square" rtlCol="0">
            <a:spAutoFit/>
          </a:bodyPr>
          <a:lstStyle/>
          <a:p>
            <a:r>
              <a:rPr lang="en-US" sz="1200" b="1" dirty="0">
                <a:solidFill>
                  <a:srgbClr val="000000"/>
                </a:solidFill>
                <a:effectLst/>
                <a:latin typeface="Roboto" panose="02000000000000000000" pitchFamily="2" charset="0"/>
                <a:ea typeface="Roboto" panose="02000000000000000000" pitchFamily="2" charset="0"/>
                <a:cs typeface="Roboto" panose="02000000000000000000" pitchFamily="2" charset="0"/>
              </a:rPr>
              <a:t>Medical Product Distributors </a:t>
            </a:r>
            <a:br>
              <a:rPr lang="en-US" sz="1200" b="1" dirty="0">
                <a:solidFill>
                  <a:srgbClr val="000000"/>
                </a:solidFill>
                <a:effectLst/>
                <a:latin typeface="Roboto" panose="02000000000000000000" pitchFamily="2" charset="0"/>
                <a:ea typeface="Roboto" panose="02000000000000000000" pitchFamily="2" charset="0"/>
                <a:cs typeface="Roboto" panose="02000000000000000000" pitchFamily="2" charset="0"/>
              </a:rPr>
            </a:br>
            <a:r>
              <a:rPr lang="en-US" sz="1200" b="1" dirty="0">
                <a:solidFill>
                  <a:srgbClr val="000000"/>
                </a:solidFill>
                <a:effectLst/>
                <a:latin typeface="Roboto" panose="02000000000000000000" pitchFamily="2" charset="0"/>
                <a:ea typeface="Roboto" panose="02000000000000000000" pitchFamily="2" charset="0"/>
                <a:cs typeface="Roboto" panose="02000000000000000000" pitchFamily="2" charset="0"/>
              </a:rPr>
              <a:t>and End User</a:t>
            </a:r>
            <a:endParaRPr lang="sr-Latn-RS" sz="1200" dirty="0">
              <a:effectLst/>
              <a:latin typeface="Roboto" panose="02000000000000000000" pitchFamily="2" charset="0"/>
              <a:ea typeface="Roboto" panose="02000000000000000000" pitchFamily="2" charset="0"/>
              <a:cs typeface="Roboto" panose="02000000000000000000" pitchFamily="2" charset="0"/>
            </a:endParaRPr>
          </a:p>
        </p:txBody>
      </p:sp>
      <p:sp>
        <p:nvSpPr>
          <p:cNvPr id="12" name="TextBox 11">
            <a:extLst>
              <a:ext uri="{FF2B5EF4-FFF2-40B4-BE49-F238E27FC236}">
                <a16:creationId xmlns:a16="http://schemas.microsoft.com/office/drawing/2014/main" id="{978BD2F1-3D59-472C-987E-6D3E6EEB13F0}"/>
              </a:ext>
            </a:extLst>
          </p:cNvPr>
          <p:cNvSpPr txBox="1"/>
          <p:nvPr/>
        </p:nvSpPr>
        <p:spPr>
          <a:xfrm>
            <a:off x="676878" y="2672687"/>
            <a:ext cx="2706401" cy="830997"/>
          </a:xfrm>
          <a:prstGeom prst="rect">
            <a:avLst/>
          </a:prstGeom>
          <a:noFill/>
        </p:spPr>
        <p:txBody>
          <a:bodyPr wrap="square" rtlCol="0">
            <a:spAutoFit/>
          </a:bodyPr>
          <a:lstStyle/>
          <a:p>
            <a:pPr marL="285750" indent="-285750">
              <a:buFont typeface="Roboto Light" panose="02000000000000000000" pitchFamily="2" charset="0"/>
              <a:buChar char="›"/>
            </a:pPr>
            <a:r>
              <a:rPr lang="en-US" sz="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Medline</a:t>
            </a:r>
            <a:endParaRPr lang="sr-Latn-RS" sz="1200" dirty="0">
              <a:effectLst/>
              <a:latin typeface="Roboto Light" panose="02000000000000000000" pitchFamily="2" charset="0"/>
              <a:ea typeface="Roboto Light" panose="02000000000000000000" pitchFamily="2" charset="0"/>
              <a:cs typeface="Roboto Light" panose="02000000000000000000" pitchFamily="2" charset="0"/>
            </a:endParaRPr>
          </a:p>
          <a:p>
            <a:pPr marL="285750" indent="-285750">
              <a:buFont typeface="Roboto Light" panose="02000000000000000000" pitchFamily="2" charset="0"/>
              <a:buChar char="›"/>
            </a:pPr>
            <a:r>
              <a:rPr lang="en-US" sz="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McKesson</a:t>
            </a:r>
            <a:endParaRPr lang="sr-Latn-RS" sz="1200" dirty="0">
              <a:effectLst/>
              <a:latin typeface="Roboto Light" panose="02000000000000000000" pitchFamily="2" charset="0"/>
              <a:ea typeface="Roboto Light" panose="02000000000000000000" pitchFamily="2" charset="0"/>
              <a:cs typeface="Roboto Light" panose="02000000000000000000" pitchFamily="2" charset="0"/>
            </a:endParaRPr>
          </a:p>
          <a:p>
            <a:pPr marL="285750" indent="-285750">
              <a:buFont typeface="Roboto Light" panose="02000000000000000000" pitchFamily="2" charset="0"/>
              <a:buChar char="›"/>
            </a:pPr>
            <a:r>
              <a:rPr lang="en-US" sz="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Cardinal Health’</a:t>
            </a:r>
          </a:p>
          <a:p>
            <a:pPr marL="285750" indent="-285750">
              <a:buFont typeface="Roboto Light" panose="02000000000000000000" pitchFamily="2" charset="0"/>
              <a:buChar char="›"/>
            </a:pP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Owens and Minor</a:t>
            </a:r>
            <a:endParaRPr lang="sr-Latn-RS" sz="1200" dirty="0">
              <a:effectLst/>
              <a:latin typeface="Roboto Light" panose="02000000000000000000" pitchFamily="2" charset="0"/>
              <a:ea typeface="Roboto Light" panose="02000000000000000000" pitchFamily="2" charset="0"/>
              <a:cs typeface="Roboto Light" panose="02000000000000000000" pitchFamily="2" charset="0"/>
            </a:endParaRPr>
          </a:p>
        </p:txBody>
      </p:sp>
      <p:sp>
        <p:nvSpPr>
          <p:cNvPr id="13" name="TextBox 12">
            <a:extLst>
              <a:ext uri="{FF2B5EF4-FFF2-40B4-BE49-F238E27FC236}">
                <a16:creationId xmlns:a16="http://schemas.microsoft.com/office/drawing/2014/main" id="{7FFB65F0-3F88-4006-94F5-077D93E2F5F7}"/>
              </a:ext>
            </a:extLst>
          </p:cNvPr>
          <p:cNvSpPr txBox="1"/>
          <p:nvPr/>
        </p:nvSpPr>
        <p:spPr>
          <a:xfrm>
            <a:off x="3389599" y="2331523"/>
            <a:ext cx="2706401" cy="276999"/>
          </a:xfrm>
          <a:prstGeom prst="rect">
            <a:avLst/>
          </a:prstGeom>
          <a:noFill/>
        </p:spPr>
        <p:txBody>
          <a:bodyPr wrap="square" rtlCol="0">
            <a:spAutoFit/>
          </a:bodyPr>
          <a:lstStyle/>
          <a:p>
            <a:r>
              <a:rPr lang="en-US" sz="1200" b="1" dirty="0">
                <a:solidFill>
                  <a:srgbClr val="000000"/>
                </a:solidFill>
                <a:effectLst/>
                <a:latin typeface="Roboto" panose="02000000000000000000" pitchFamily="2" charset="0"/>
                <a:ea typeface="Roboto" panose="02000000000000000000" pitchFamily="2" charset="0"/>
                <a:cs typeface="Roboto" panose="02000000000000000000" pitchFamily="2" charset="0"/>
              </a:rPr>
              <a:t>Medical Buying Group</a:t>
            </a:r>
            <a:endParaRPr lang="sr-Latn-RS" sz="1200" dirty="0">
              <a:effectLst/>
              <a:latin typeface="Roboto" panose="02000000000000000000" pitchFamily="2" charset="0"/>
              <a:ea typeface="Roboto" panose="02000000000000000000" pitchFamily="2" charset="0"/>
              <a:cs typeface="Roboto" panose="02000000000000000000" pitchFamily="2" charset="0"/>
            </a:endParaRPr>
          </a:p>
        </p:txBody>
      </p:sp>
      <p:sp>
        <p:nvSpPr>
          <p:cNvPr id="14" name="TextBox 13">
            <a:extLst>
              <a:ext uri="{FF2B5EF4-FFF2-40B4-BE49-F238E27FC236}">
                <a16:creationId xmlns:a16="http://schemas.microsoft.com/office/drawing/2014/main" id="{1FBA7371-8C3E-44EC-8FDC-66BCA6314105}"/>
              </a:ext>
            </a:extLst>
          </p:cNvPr>
          <p:cNvSpPr txBox="1"/>
          <p:nvPr/>
        </p:nvSpPr>
        <p:spPr>
          <a:xfrm>
            <a:off x="3389598" y="2672687"/>
            <a:ext cx="2286001" cy="1015663"/>
          </a:xfrm>
          <a:prstGeom prst="rect">
            <a:avLst/>
          </a:prstGeom>
          <a:noFill/>
        </p:spPr>
        <p:txBody>
          <a:bodyPr wrap="square" rtlCol="0">
            <a:spAutoFit/>
          </a:bodyPr>
          <a:lstStyle/>
          <a:p>
            <a:pPr marL="285750" indent="-285750">
              <a:buFont typeface="Roboto Light" panose="02000000000000000000" pitchFamily="2" charset="0"/>
              <a:buChar char="›"/>
            </a:pPr>
            <a:r>
              <a:rPr lang="en-US" sz="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Premier</a:t>
            </a:r>
          </a:p>
          <a:p>
            <a:pPr marL="285750" indent="-285750">
              <a:buFont typeface="Roboto Light" panose="02000000000000000000" pitchFamily="2" charset="0"/>
              <a:buChar char="›"/>
            </a:pP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HCA</a:t>
            </a:r>
          </a:p>
          <a:p>
            <a:pPr marL="285750" indent="-285750">
              <a:buFont typeface="Roboto Light" panose="02000000000000000000" pitchFamily="2" charset="0"/>
              <a:buChar char="›"/>
            </a:pPr>
            <a:r>
              <a:rPr lang="en-US" sz="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Amerisource Bergen</a:t>
            </a:r>
          </a:p>
          <a:p>
            <a:pPr marL="285750" indent="-285750">
              <a:buFont typeface="Roboto Light" panose="02000000000000000000" pitchFamily="2" charset="0"/>
              <a:buChar char="›"/>
            </a:pPr>
            <a:r>
              <a:rPr lang="en-US" sz="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Vizient</a:t>
            </a:r>
          </a:p>
          <a:p>
            <a:pPr marL="285750" indent="-285750">
              <a:buFont typeface="Roboto Light" panose="02000000000000000000" pitchFamily="2" charset="0"/>
              <a:buChar char="›"/>
            </a:pPr>
            <a:r>
              <a:rPr lang="en-US" sz="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United Healthcare</a:t>
            </a:r>
          </a:p>
        </p:txBody>
      </p:sp>
      <p:sp>
        <p:nvSpPr>
          <p:cNvPr id="17" name="TextBox 16">
            <a:extLst>
              <a:ext uri="{FF2B5EF4-FFF2-40B4-BE49-F238E27FC236}">
                <a16:creationId xmlns:a16="http://schemas.microsoft.com/office/drawing/2014/main" id="{F5E8E1D9-8500-4889-B9FD-A7FF3C0A84FD}"/>
              </a:ext>
            </a:extLst>
          </p:cNvPr>
          <p:cNvSpPr txBox="1"/>
          <p:nvPr/>
        </p:nvSpPr>
        <p:spPr>
          <a:xfrm>
            <a:off x="609600" y="4001034"/>
            <a:ext cx="2706401" cy="276999"/>
          </a:xfrm>
          <a:prstGeom prst="rect">
            <a:avLst/>
          </a:prstGeom>
          <a:noFill/>
        </p:spPr>
        <p:txBody>
          <a:bodyPr wrap="square" rtlCol="0">
            <a:spAutoFit/>
          </a:bodyPr>
          <a:lstStyle/>
          <a:p>
            <a:r>
              <a:rPr lang="en-US" sz="1200" b="1" dirty="0">
                <a:solidFill>
                  <a:srgbClr val="000000"/>
                </a:solidFill>
                <a:effectLst/>
                <a:latin typeface="Roboto" panose="02000000000000000000" pitchFamily="2" charset="0"/>
                <a:ea typeface="Roboto" panose="02000000000000000000" pitchFamily="2" charset="0"/>
                <a:cs typeface="Roboto" panose="02000000000000000000" pitchFamily="2" charset="0"/>
              </a:rPr>
              <a:t>Government agency</a:t>
            </a:r>
            <a:endParaRPr lang="sr-Latn-RS" sz="1200" dirty="0">
              <a:effectLst/>
              <a:latin typeface="Roboto" panose="02000000000000000000" pitchFamily="2" charset="0"/>
              <a:ea typeface="Roboto" panose="02000000000000000000" pitchFamily="2" charset="0"/>
              <a:cs typeface="Roboto" panose="02000000000000000000" pitchFamily="2" charset="0"/>
            </a:endParaRPr>
          </a:p>
        </p:txBody>
      </p:sp>
      <p:sp>
        <p:nvSpPr>
          <p:cNvPr id="18" name="TextBox 17">
            <a:extLst>
              <a:ext uri="{FF2B5EF4-FFF2-40B4-BE49-F238E27FC236}">
                <a16:creationId xmlns:a16="http://schemas.microsoft.com/office/drawing/2014/main" id="{343215BB-601E-46BF-9089-B5D9BB491A13}"/>
              </a:ext>
            </a:extLst>
          </p:cNvPr>
          <p:cNvSpPr txBox="1"/>
          <p:nvPr/>
        </p:nvSpPr>
        <p:spPr>
          <a:xfrm>
            <a:off x="676878" y="4360751"/>
            <a:ext cx="2211102" cy="1200329"/>
          </a:xfrm>
          <a:prstGeom prst="rect">
            <a:avLst/>
          </a:prstGeom>
          <a:noFill/>
        </p:spPr>
        <p:txBody>
          <a:bodyPr wrap="square" rtlCol="0">
            <a:spAutoFit/>
          </a:bodyPr>
          <a:lstStyle/>
          <a:p>
            <a:pPr marL="285750" indent="-285750">
              <a:buFont typeface="Roboto Light" panose="02000000000000000000" pitchFamily="2" charset="0"/>
              <a:buChar char="›"/>
            </a:pPr>
            <a:r>
              <a:rPr lang="en-US" sz="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FEMA</a:t>
            </a:r>
          </a:p>
          <a:p>
            <a:pPr marL="285750" indent="-285750">
              <a:buFont typeface="Roboto Light" panose="02000000000000000000" pitchFamily="2" charset="0"/>
              <a:buChar char="›"/>
            </a:pPr>
            <a:r>
              <a:rPr lang="en-US" sz="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Department of Defense</a:t>
            </a:r>
          </a:p>
          <a:p>
            <a:pPr marL="285750" indent="-285750">
              <a:buFont typeface="Roboto Light" panose="02000000000000000000" pitchFamily="2" charset="0"/>
              <a:buChar char="›"/>
            </a:pPr>
            <a:r>
              <a:rPr lang="en-US" sz="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TSA airline</a:t>
            </a:r>
          </a:p>
          <a:p>
            <a:pPr marL="285750" indent="-285750">
              <a:buFont typeface="Roboto Light" panose="02000000000000000000" pitchFamily="2" charset="0"/>
              <a:buChar char="›"/>
            </a:pPr>
            <a:r>
              <a:rPr lang="en-US" sz="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Department of Labor</a:t>
            </a:r>
          </a:p>
          <a:p>
            <a:pPr marL="285750" indent="-285750">
              <a:buFont typeface="Roboto Light" panose="02000000000000000000" pitchFamily="2" charset="0"/>
              <a:buChar char="›"/>
            </a:pPr>
            <a:r>
              <a:rPr lang="en-US" sz="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Department of Health &amp; Human Services</a:t>
            </a:r>
          </a:p>
        </p:txBody>
      </p:sp>
      <p:sp>
        <p:nvSpPr>
          <p:cNvPr id="19" name="TextBox 18">
            <a:extLst>
              <a:ext uri="{FF2B5EF4-FFF2-40B4-BE49-F238E27FC236}">
                <a16:creationId xmlns:a16="http://schemas.microsoft.com/office/drawing/2014/main" id="{D122808D-A58A-48B1-8E71-7FC9817692CB}"/>
              </a:ext>
            </a:extLst>
          </p:cNvPr>
          <p:cNvSpPr txBox="1"/>
          <p:nvPr/>
        </p:nvSpPr>
        <p:spPr>
          <a:xfrm>
            <a:off x="3389599" y="3835472"/>
            <a:ext cx="2211103" cy="461665"/>
          </a:xfrm>
          <a:prstGeom prst="rect">
            <a:avLst/>
          </a:prstGeom>
          <a:noFill/>
        </p:spPr>
        <p:txBody>
          <a:bodyPr wrap="square" rtlCol="0">
            <a:spAutoFit/>
          </a:bodyPr>
          <a:lstStyle/>
          <a:p>
            <a:r>
              <a:rPr lang="en-US" sz="1200" b="1" dirty="0">
                <a:solidFill>
                  <a:srgbClr val="000000"/>
                </a:solidFill>
                <a:effectLst/>
                <a:latin typeface="Roboto" panose="02000000000000000000" pitchFamily="2" charset="0"/>
                <a:ea typeface="Roboto" panose="02000000000000000000" pitchFamily="2" charset="0"/>
                <a:cs typeface="Roboto" panose="02000000000000000000" pitchFamily="2" charset="0"/>
              </a:rPr>
              <a:t>Industrial Product distributors and end users</a:t>
            </a:r>
            <a:endParaRPr lang="sr-Latn-RS" sz="1200" dirty="0">
              <a:effectLst/>
              <a:latin typeface="Roboto" panose="02000000000000000000" pitchFamily="2" charset="0"/>
              <a:ea typeface="Roboto" panose="02000000000000000000" pitchFamily="2" charset="0"/>
              <a:cs typeface="Roboto" panose="02000000000000000000" pitchFamily="2" charset="0"/>
            </a:endParaRPr>
          </a:p>
        </p:txBody>
      </p:sp>
      <p:sp>
        <p:nvSpPr>
          <p:cNvPr id="20" name="TextBox 19">
            <a:extLst>
              <a:ext uri="{FF2B5EF4-FFF2-40B4-BE49-F238E27FC236}">
                <a16:creationId xmlns:a16="http://schemas.microsoft.com/office/drawing/2014/main" id="{41D2522D-2D90-4F25-AD30-8EB24665ACBB}"/>
              </a:ext>
            </a:extLst>
          </p:cNvPr>
          <p:cNvSpPr txBox="1"/>
          <p:nvPr/>
        </p:nvSpPr>
        <p:spPr>
          <a:xfrm>
            <a:off x="3464497" y="4360751"/>
            <a:ext cx="2211102" cy="1015663"/>
          </a:xfrm>
          <a:prstGeom prst="rect">
            <a:avLst/>
          </a:prstGeom>
          <a:noFill/>
        </p:spPr>
        <p:txBody>
          <a:bodyPr wrap="square" rtlCol="0">
            <a:spAutoFit/>
          </a:bodyPr>
          <a:lstStyle/>
          <a:p>
            <a:pPr marL="285750" indent="-285750">
              <a:buFont typeface="Roboto Light" panose="02000000000000000000" pitchFamily="2" charset="0"/>
              <a:buChar char="›"/>
            </a:pPr>
            <a:r>
              <a:rPr lang="en-US" sz="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Grainger</a:t>
            </a:r>
          </a:p>
          <a:p>
            <a:pPr marL="285750" indent="-285750">
              <a:buFont typeface="Roboto Light" panose="02000000000000000000" pitchFamily="2" charset="0"/>
              <a:buChar char="›"/>
            </a:pPr>
            <a:r>
              <a:rPr lang="en-US" sz="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Fastenal</a:t>
            </a:r>
          </a:p>
          <a:p>
            <a:pPr marL="285750" indent="-285750">
              <a:buFont typeface="Roboto Light" panose="02000000000000000000" pitchFamily="2" charset="0"/>
              <a:buChar char="›"/>
            </a:pPr>
            <a:r>
              <a:rPr lang="en-US" sz="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Uline</a:t>
            </a:r>
          </a:p>
          <a:p>
            <a:pPr marL="285750" indent="-285750">
              <a:buFont typeface="Roboto Light" panose="02000000000000000000" pitchFamily="2" charset="0"/>
              <a:buChar char="›"/>
            </a:pPr>
            <a:r>
              <a:rPr lang="en-US" sz="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Global</a:t>
            </a:r>
          </a:p>
          <a:p>
            <a:pPr marL="285750" indent="-285750">
              <a:buFont typeface="Roboto Light" panose="02000000000000000000" pitchFamily="2" charset="0"/>
              <a:buChar char="›"/>
            </a:pPr>
            <a:r>
              <a:rPr lang="en-US" sz="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Cintas</a:t>
            </a:r>
          </a:p>
        </p:txBody>
      </p:sp>
      <p:sp>
        <p:nvSpPr>
          <p:cNvPr id="21" name="TextBox 20">
            <a:extLst>
              <a:ext uri="{FF2B5EF4-FFF2-40B4-BE49-F238E27FC236}">
                <a16:creationId xmlns:a16="http://schemas.microsoft.com/office/drawing/2014/main" id="{56066A59-A7DE-4352-9BF1-A64E0E775458}"/>
              </a:ext>
            </a:extLst>
          </p:cNvPr>
          <p:cNvSpPr txBox="1"/>
          <p:nvPr/>
        </p:nvSpPr>
        <p:spPr>
          <a:xfrm>
            <a:off x="4742799" y="4360751"/>
            <a:ext cx="2211102" cy="1015663"/>
          </a:xfrm>
          <a:prstGeom prst="rect">
            <a:avLst/>
          </a:prstGeom>
          <a:noFill/>
        </p:spPr>
        <p:txBody>
          <a:bodyPr wrap="square" rtlCol="0">
            <a:spAutoFit/>
          </a:bodyPr>
          <a:lstStyle/>
          <a:p>
            <a:pPr marL="285750" indent="-285750">
              <a:buFont typeface="Roboto Light" panose="02000000000000000000" pitchFamily="2" charset="0"/>
              <a:buChar char="›"/>
            </a:pPr>
            <a:r>
              <a:rPr lang="en-US" sz="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GM</a:t>
            </a:r>
          </a:p>
          <a:p>
            <a:pPr marL="285750" indent="-285750">
              <a:buFont typeface="Roboto Light" panose="02000000000000000000" pitchFamily="2" charset="0"/>
              <a:buChar char="›"/>
            </a:pPr>
            <a:r>
              <a:rPr lang="en-US" sz="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FORD</a:t>
            </a:r>
          </a:p>
          <a:p>
            <a:pPr marL="285750" indent="-285750">
              <a:buFont typeface="Roboto Light" panose="02000000000000000000" pitchFamily="2" charset="0"/>
              <a:buChar char="›"/>
            </a:pPr>
            <a:r>
              <a:rPr lang="en-US" sz="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TOYOTA</a:t>
            </a:r>
          </a:p>
          <a:p>
            <a:pPr marL="285750" indent="-285750">
              <a:buFont typeface="Roboto Light" panose="02000000000000000000" pitchFamily="2" charset="0"/>
              <a:buChar char="›"/>
            </a:pPr>
            <a:r>
              <a:rPr lang="en-US" sz="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Fisher Scientist</a:t>
            </a:r>
          </a:p>
          <a:p>
            <a:pPr marL="285750" indent="-285750">
              <a:buFont typeface="Roboto Light" panose="02000000000000000000" pitchFamily="2" charset="0"/>
              <a:buChar char="›"/>
            </a:pPr>
            <a:r>
              <a:rPr lang="en-US" sz="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Ecolab</a:t>
            </a:r>
          </a:p>
        </p:txBody>
      </p:sp>
      <p:sp>
        <p:nvSpPr>
          <p:cNvPr id="22" name="TextBox 21">
            <a:extLst>
              <a:ext uri="{FF2B5EF4-FFF2-40B4-BE49-F238E27FC236}">
                <a16:creationId xmlns:a16="http://schemas.microsoft.com/office/drawing/2014/main" id="{2CA4111F-F3E7-4F62-A60A-30BE1A48F679}"/>
              </a:ext>
            </a:extLst>
          </p:cNvPr>
          <p:cNvSpPr txBox="1"/>
          <p:nvPr/>
        </p:nvSpPr>
        <p:spPr>
          <a:xfrm>
            <a:off x="6498559" y="2146857"/>
            <a:ext cx="2706401" cy="461665"/>
          </a:xfrm>
          <a:prstGeom prst="rect">
            <a:avLst/>
          </a:prstGeom>
          <a:noFill/>
        </p:spPr>
        <p:txBody>
          <a:bodyPr wrap="square" rtlCol="0">
            <a:spAutoFit/>
          </a:bodyPr>
          <a:lstStyle/>
          <a:p>
            <a:r>
              <a:rPr lang="en-US" sz="1200" b="1" dirty="0">
                <a:solidFill>
                  <a:srgbClr val="000000"/>
                </a:solidFill>
                <a:effectLst/>
                <a:latin typeface="Roboto" panose="02000000000000000000" pitchFamily="2" charset="0"/>
                <a:ea typeface="Roboto" panose="02000000000000000000" pitchFamily="2" charset="0"/>
                <a:cs typeface="Roboto" panose="02000000000000000000" pitchFamily="2" charset="0"/>
              </a:rPr>
              <a:t>Food and Beverages products distributors and end users</a:t>
            </a:r>
            <a:endParaRPr lang="sr-Latn-RS" sz="1200" dirty="0">
              <a:effectLst/>
              <a:latin typeface="Roboto" panose="02000000000000000000" pitchFamily="2" charset="0"/>
              <a:ea typeface="Roboto" panose="02000000000000000000" pitchFamily="2" charset="0"/>
              <a:cs typeface="Roboto" panose="02000000000000000000" pitchFamily="2" charset="0"/>
            </a:endParaRPr>
          </a:p>
        </p:txBody>
      </p:sp>
      <p:sp>
        <p:nvSpPr>
          <p:cNvPr id="23" name="TextBox 22">
            <a:extLst>
              <a:ext uri="{FF2B5EF4-FFF2-40B4-BE49-F238E27FC236}">
                <a16:creationId xmlns:a16="http://schemas.microsoft.com/office/drawing/2014/main" id="{6683E730-C9CB-4554-A139-071C1F7BD610}"/>
              </a:ext>
            </a:extLst>
          </p:cNvPr>
          <p:cNvSpPr txBox="1"/>
          <p:nvPr/>
        </p:nvSpPr>
        <p:spPr>
          <a:xfrm>
            <a:off x="6619875" y="2672687"/>
            <a:ext cx="2286001" cy="830997"/>
          </a:xfrm>
          <a:prstGeom prst="rect">
            <a:avLst/>
          </a:prstGeom>
          <a:noFill/>
        </p:spPr>
        <p:txBody>
          <a:bodyPr wrap="square" rtlCol="0">
            <a:spAutoFit/>
          </a:bodyPr>
          <a:lstStyle/>
          <a:p>
            <a:pPr marL="285750" indent="-285750">
              <a:buFont typeface="Roboto Light" panose="02000000000000000000" pitchFamily="2" charset="0"/>
              <a:buChar char="›"/>
            </a:pPr>
            <a:r>
              <a:rPr lang="en-US" sz="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Sysco</a:t>
            </a:r>
          </a:p>
          <a:p>
            <a:pPr marL="285750" indent="-285750">
              <a:buFont typeface="Roboto Light" panose="02000000000000000000" pitchFamily="2" charset="0"/>
              <a:buChar char="›"/>
            </a:pPr>
            <a:r>
              <a:rPr lang="en-US" sz="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Yum Food</a:t>
            </a:r>
          </a:p>
          <a:p>
            <a:pPr marL="285750" indent="-285750">
              <a:buFont typeface="Roboto Light" panose="02000000000000000000" pitchFamily="2" charset="0"/>
              <a:buChar char="›"/>
            </a:pPr>
            <a:r>
              <a:rPr lang="en-US" sz="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HEB </a:t>
            </a:r>
          </a:p>
          <a:p>
            <a:pPr marL="285750" indent="-285750">
              <a:buFont typeface="Roboto Light" panose="02000000000000000000" pitchFamily="2" charset="0"/>
              <a:buChar char="›"/>
            </a:pPr>
            <a:r>
              <a:rPr lang="en-US" sz="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McDonalds</a:t>
            </a:r>
          </a:p>
        </p:txBody>
      </p:sp>
      <p:sp>
        <p:nvSpPr>
          <p:cNvPr id="24" name="TextBox 23">
            <a:extLst>
              <a:ext uri="{FF2B5EF4-FFF2-40B4-BE49-F238E27FC236}">
                <a16:creationId xmlns:a16="http://schemas.microsoft.com/office/drawing/2014/main" id="{5206A8DA-545C-4B3B-95F9-982043D5ED68}"/>
              </a:ext>
            </a:extLst>
          </p:cNvPr>
          <p:cNvSpPr txBox="1"/>
          <p:nvPr/>
        </p:nvSpPr>
        <p:spPr>
          <a:xfrm>
            <a:off x="8061959" y="2672687"/>
            <a:ext cx="2286001" cy="830997"/>
          </a:xfrm>
          <a:prstGeom prst="rect">
            <a:avLst/>
          </a:prstGeom>
          <a:noFill/>
        </p:spPr>
        <p:txBody>
          <a:bodyPr wrap="square" rtlCol="0">
            <a:spAutoFit/>
          </a:bodyPr>
          <a:lstStyle/>
          <a:p>
            <a:pPr marL="285750" indent="-285750">
              <a:buFont typeface="Roboto Light" panose="02000000000000000000" pitchFamily="2" charset="0"/>
              <a:buChar char="›"/>
            </a:pPr>
            <a:r>
              <a:rPr lang="en-US" sz="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Tyson</a:t>
            </a:r>
          </a:p>
          <a:p>
            <a:pPr marL="285750" indent="-285750">
              <a:buFont typeface="Roboto Light" panose="02000000000000000000" pitchFamily="2" charset="0"/>
              <a:buChar char="›"/>
            </a:pPr>
            <a:r>
              <a:rPr lang="en-US" sz="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Aramark</a:t>
            </a:r>
          </a:p>
          <a:p>
            <a:pPr marL="285750" indent="-285750">
              <a:buFont typeface="Roboto Light" panose="02000000000000000000" pitchFamily="2" charset="0"/>
              <a:buChar char="›"/>
            </a:pP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Cintas</a:t>
            </a:r>
            <a:endParaRPr lang="en-US" sz="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p>
            <a:pPr marL="285750" indent="-285750">
              <a:buFont typeface="Roboto Light" panose="02000000000000000000" pitchFamily="2" charset="0"/>
              <a:buChar char="›"/>
            </a:pPr>
            <a:r>
              <a:rPr lang="en-US" sz="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Kraft/Heinz</a:t>
            </a:r>
          </a:p>
        </p:txBody>
      </p:sp>
      <p:sp>
        <p:nvSpPr>
          <p:cNvPr id="25" name="TextBox 24">
            <a:extLst>
              <a:ext uri="{FF2B5EF4-FFF2-40B4-BE49-F238E27FC236}">
                <a16:creationId xmlns:a16="http://schemas.microsoft.com/office/drawing/2014/main" id="{BECBEC86-F89A-45F5-BC9A-09612FC2F130}"/>
              </a:ext>
            </a:extLst>
          </p:cNvPr>
          <p:cNvSpPr txBox="1"/>
          <p:nvPr/>
        </p:nvSpPr>
        <p:spPr>
          <a:xfrm>
            <a:off x="6498559" y="4001034"/>
            <a:ext cx="2706401" cy="276999"/>
          </a:xfrm>
          <a:prstGeom prst="rect">
            <a:avLst/>
          </a:prstGeom>
          <a:noFill/>
        </p:spPr>
        <p:txBody>
          <a:bodyPr wrap="square" rtlCol="0">
            <a:spAutoFit/>
          </a:bodyPr>
          <a:lstStyle/>
          <a:p>
            <a:r>
              <a:rPr lang="en-US" sz="1200" b="1" dirty="0">
                <a:solidFill>
                  <a:srgbClr val="000000"/>
                </a:solidFill>
                <a:effectLst/>
                <a:latin typeface="Roboto" panose="02000000000000000000" pitchFamily="2" charset="0"/>
                <a:ea typeface="Roboto" panose="02000000000000000000" pitchFamily="2" charset="0"/>
                <a:cs typeface="Roboto" panose="02000000000000000000" pitchFamily="2" charset="0"/>
              </a:rPr>
              <a:t>Pharmacy </a:t>
            </a:r>
            <a:endParaRPr lang="sr-Latn-RS" sz="1200" dirty="0">
              <a:effectLst/>
              <a:latin typeface="Roboto" panose="02000000000000000000" pitchFamily="2" charset="0"/>
              <a:ea typeface="Roboto" panose="02000000000000000000" pitchFamily="2" charset="0"/>
              <a:cs typeface="Roboto" panose="02000000000000000000" pitchFamily="2" charset="0"/>
            </a:endParaRPr>
          </a:p>
        </p:txBody>
      </p:sp>
      <p:sp>
        <p:nvSpPr>
          <p:cNvPr id="26" name="TextBox 25">
            <a:extLst>
              <a:ext uri="{FF2B5EF4-FFF2-40B4-BE49-F238E27FC236}">
                <a16:creationId xmlns:a16="http://schemas.microsoft.com/office/drawing/2014/main" id="{83E033F1-9E13-4E9E-8806-50C1D938736E}"/>
              </a:ext>
            </a:extLst>
          </p:cNvPr>
          <p:cNvSpPr txBox="1"/>
          <p:nvPr/>
        </p:nvSpPr>
        <p:spPr>
          <a:xfrm>
            <a:off x="6619875" y="4344358"/>
            <a:ext cx="2286001" cy="646331"/>
          </a:xfrm>
          <a:prstGeom prst="rect">
            <a:avLst/>
          </a:prstGeom>
          <a:noFill/>
        </p:spPr>
        <p:txBody>
          <a:bodyPr wrap="square" rtlCol="0">
            <a:spAutoFit/>
          </a:bodyPr>
          <a:lstStyle/>
          <a:p>
            <a:pPr marL="285750" indent="-285750">
              <a:buFont typeface="Roboto Light" panose="02000000000000000000" pitchFamily="2" charset="0"/>
              <a:buChar char="›"/>
            </a:pPr>
            <a:r>
              <a:rPr lang="en-US" sz="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Walmart</a:t>
            </a:r>
          </a:p>
          <a:p>
            <a:pPr marL="285750" indent="-285750">
              <a:buFont typeface="Roboto Light" panose="02000000000000000000" pitchFamily="2" charset="0"/>
              <a:buChar char="›"/>
            </a:pPr>
            <a:r>
              <a:rPr lang="en-US" sz="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CVS</a:t>
            </a:r>
          </a:p>
          <a:p>
            <a:pPr marL="285750" indent="-285750">
              <a:buFont typeface="Roboto Light" panose="02000000000000000000" pitchFamily="2" charset="0"/>
              <a:buChar char="›"/>
            </a:pPr>
            <a:r>
              <a:rPr lang="en-US" sz="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Walgreens</a:t>
            </a:r>
          </a:p>
        </p:txBody>
      </p:sp>
      <p:sp>
        <p:nvSpPr>
          <p:cNvPr id="27" name="TextBox 26">
            <a:extLst>
              <a:ext uri="{FF2B5EF4-FFF2-40B4-BE49-F238E27FC236}">
                <a16:creationId xmlns:a16="http://schemas.microsoft.com/office/drawing/2014/main" id="{5330E91E-4E3B-40A2-B791-66084D0E86A3}"/>
              </a:ext>
            </a:extLst>
          </p:cNvPr>
          <p:cNvSpPr txBox="1"/>
          <p:nvPr/>
        </p:nvSpPr>
        <p:spPr>
          <a:xfrm>
            <a:off x="7762875" y="4344358"/>
            <a:ext cx="2286001" cy="646331"/>
          </a:xfrm>
          <a:prstGeom prst="rect">
            <a:avLst/>
          </a:prstGeom>
          <a:noFill/>
        </p:spPr>
        <p:txBody>
          <a:bodyPr wrap="square" rtlCol="0">
            <a:spAutoFit/>
          </a:bodyPr>
          <a:lstStyle/>
          <a:p>
            <a:pPr marL="285750" indent="-285750">
              <a:buFont typeface="Roboto Light" panose="02000000000000000000" pitchFamily="2" charset="0"/>
              <a:buChar char="›"/>
            </a:pPr>
            <a:r>
              <a:rPr lang="en-US" sz="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Rite Aid</a:t>
            </a:r>
          </a:p>
          <a:p>
            <a:pPr marL="285750" indent="-285750">
              <a:buFont typeface="Roboto Light" panose="02000000000000000000" pitchFamily="2" charset="0"/>
              <a:buChar char="›"/>
            </a:pPr>
            <a:r>
              <a:rPr lang="en-US" sz="1200" dirty="0" err="1">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Weggans</a:t>
            </a:r>
            <a:endParaRPr lang="en-US" sz="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p>
            <a:pPr marL="285750" indent="-285750">
              <a:buFont typeface="Roboto Light" panose="02000000000000000000" pitchFamily="2" charset="0"/>
              <a:buChar char="›"/>
            </a:pPr>
            <a:r>
              <a:rPr lang="en-US" sz="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Kroger pharmacy </a:t>
            </a:r>
          </a:p>
        </p:txBody>
      </p:sp>
      <p:pic>
        <p:nvPicPr>
          <p:cNvPr id="2" name="Picture 1">
            <a:extLst>
              <a:ext uri="{FF2B5EF4-FFF2-40B4-BE49-F238E27FC236}">
                <a16:creationId xmlns:a16="http://schemas.microsoft.com/office/drawing/2014/main" id="{CCF0E4BE-0BDC-A987-9E7F-C8F028CB7F14}"/>
              </a:ext>
            </a:extLst>
          </p:cNvPr>
          <p:cNvPicPr>
            <a:picLocks noChangeAspect="1"/>
          </p:cNvPicPr>
          <p:nvPr/>
        </p:nvPicPr>
        <p:blipFill>
          <a:blip r:embed="rId2"/>
          <a:stretch>
            <a:fillRect/>
          </a:stretch>
        </p:blipFill>
        <p:spPr>
          <a:xfrm>
            <a:off x="10048876" y="-29200"/>
            <a:ext cx="2144674" cy="1760080"/>
          </a:xfrm>
          <a:prstGeom prst="rect">
            <a:avLst/>
          </a:prstGeom>
        </p:spPr>
      </p:pic>
    </p:spTree>
    <p:extLst>
      <p:ext uri="{BB962C8B-B14F-4D97-AF65-F5344CB8AC3E}">
        <p14:creationId xmlns:p14="http://schemas.microsoft.com/office/powerpoint/2010/main" val="3800524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04B93D2-3EEB-4B17-80BC-13C6C0D3984A}"/>
              </a:ext>
            </a:extLst>
          </p:cNvPr>
          <p:cNvSpPr txBox="1"/>
          <p:nvPr/>
        </p:nvSpPr>
        <p:spPr>
          <a:xfrm>
            <a:off x="609600" y="535236"/>
            <a:ext cx="8094562" cy="584775"/>
          </a:xfrm>
          <a:prstGeom prst="rect">
            <a:avLst/>
          </a:prstGeom>
          <a:noFill/>
        </p:spPr>
        <p:txBody>
          <a:bodyPr wrap="square" rtlCol="0">
            <a:spAutoFit/>
          </a:bodyPr>
          <a:lstStyle/>
          <a:p>
            <a:r>
              <a:rPr lang="en-US" sz="3200" b="1" dirty="0">
                <a:solidFill>
                  <a:srgbClr val="4B6FC9"/>
                </a:solidFill>
                <a:latin typeface="Roboto Black" panose="02000000000000000000" pitchFamily="2" charset="0"/>
                <a:ea typeface="Roboto Black" panose="02000000000000000000" pitchFamily="2" charset="0"/>
                <a:cs typeface="Roboto Black" panose="02000000000000000000" pitchFamily="2" charset="0"/>
              </a:rPr>
              <a:t>Domestic and International Competitors</a:t>
            </a:r>
          </a:p>
        </p:txBody>
      </p:sp>
      <p:sp>
        <p:nvSpPr>
          <p:cNvPr id="33" name="TextBox 32">
            <a:extLst>
              <a:ext uri="{FF2B5EF4-FFF2-40B4-BE49-F238E27FC236}">
                <a16:creationId xmlns:a16="http://schemas.microsoft.com/office/drawing/2014/main" id="{4BC6D606-3062-4957-9209-39861F32F2B1}"/>
              </a:ext>
            </a:extLst>
          </p:cNvPr>
          <p:cNvSpPr txBox="1"/>
          <p:nvPr/>
        </p:nvSpPr>
        <p:spPr>
          <a:xfrm>
            <a:off x="609601" y="6147565"/>
            <a:ext cx="1790700" cy="276999"/>
          </a:xfrm>
          <a:prstGeom prst="rect">
            <a:avLst/>
          </a:prstGeom>
          <a:noFill/>
        </p:spPr>
        <p:txBody>
          <a:bodyPr wrap="square" rtlCol="0">
            <a:spAutoFit/>
          </a:bodyPr>
          <a:lstStyle/>
          <a:p>
            <a:r>
              <a:rPr lang="en-US" sz="1200" b="1" dirty="0">
                <a:solidFill>
                  <a:srgbClr val="4B6FC9"/>
                </a:solidFill>
                <a:latin typeface="Roboto Light" panose="02000000000000000000" pitchFamily="2" charset="0"/>
                <a:ea typeface="Roboto Light" panose="02000000000000000000" pitchFamily="2" charset="0"/>
                <a:cs typeface="Roboto Light" panose="02000000000000000000" pitchFamily="2" charset="0"/>
              </a:rPr>
              <a:t>rencogloves.com</a:t>
            </a:r>
            <a:endParaRPr lang="sr-Latn-RS" sz="1200" b="1" dirty="0">
              <a:solidFill>
                <a:srgbClr val="4B6FC9"/>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34" name="Straight Connector 33">
            <a:extLst>
              <a:ext uri="{FF2B5EF4-FFF2-40B4-BE49-F238E27FC236}">
                <a16:creationId xmlns:a16="http://schemas.microsoft.com/office/drawing/2014/main" id="{1F1EBA17-536F-4A1C-B87A-F8B48D225EDB}"/>
              </a:ext>
            </a:extLst>
          </p:cNvPr>
          <p:cNvCxnSpPr>
            <a:cxnSpLocks/>
          </p:cNvCxnSpPr>
          <p:nvPr/>
        </p:nvCxnSpPr>
        <p:spPr>
          <a:xfrm>
            <a:off x="1952625" y="6286500"/>
            <a:ext cx="9334500" cy="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76AAC14-4D9C-4E6E-A924-1CB1A0AAE18B}"/>
              </a:ext>
            </a:extLst>
          </p:cNvPr>
          <p:cNvSpPr txBox="1"/>
          <p:nvPr/>
        </p:nvSpPr>
        <p:spPr>
          <a:xfrm>
            <a:off x="11391899" y="6147565"/>
            <a:ext cx="285749" cy="276999"/>
          </a:xfrm>
          <a:prstGeom prst="rect">
            <a:avLst/>
          </a:prstGeom>
          <a:noFill/>
        </p:spPr>
        <p:txBody>
          <a:bodyPr wrap="square" rtlCol="0">
            <a:spAutoFit/>
          </a:bodyPr>
          <a:lstStyle/>
          <a:p>
            <a:fld id="{EB2AEB71-B72F-43CF-B0C2-2AC7548EB8B0}" type="slidenum">
              <a:rPr lang="en-US" sz="1200" b="1" smtClean="0">
                <a:solidFill>
                  <a:srgbClr val="4B6FC9"/>
                </a:solidFill>
                <a:latin typeface="Roboto Light" panose="02000000000000000000" pitchFamily="2" charset="0"/>
                <a:ea typeface="Roboto Light" panose="02000000000000000000" pitchFamily="2" charset="0"/>
                <a:cs typeface="Roboto Light" panose="02000000000000000000" pitchFamily="2" charset="0"/>
              </a:rPr>
              <a:t>11</a:t>
            </a:fld>
            <a:endParaRPr lang="sr-Latn-RS" sz="1200" b="1" dirty="0">
              <a:solidFill>
                <a:srgbClr val="4B6FC9"/>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6" name="TextBox 5">
            <a:extLst>
              <a:ext uri="{FF2B5EF4-FFF2-40B4-BE49-F238E27FC236}">
                <a16:creationId xmlns:a16="http://schemas.microsoft.com/office/drawing/2014/main" id="{CB44B887-4A64-49C0-98C5-F98958D3FD69}"/>
              </a:ext>
            </a:extLst>
          </p:cNvPr>
          <p:cNvSpPr txBox="1"/>
          <p:nvPr/>
        </p:nvSpPr>
        <p:spPr>
          <a:xfrm>
            <a:off x="642935" y="2027563"/>
            <a:ext cx="2652716" cy="276999"/>
          </a:xfrm>
          <a:prstGeom prst="rect">
            <a:avLst/>
          </a:prstGeom>
          <a:noFill/>
        </p:spPr>
        <p:txBody>
          <a:bodyPr wrap="square" rtlCol="0">
            <a:spAutoFit/>
          </a:bodyPr>
          <a:lstStyle/>
          <a:p>
            <a:r>
              <a:rPr lang="en-US" sz="1200" b="1" dirty="0">
                <a:latin typeface="Roboto" panose="02000000000000000000" pitchFamily="2" charset="0"/>
                <a:ea typeface="Roboto" panose="02000000000000000000" pitchFamily="2" charset="0"/>
                <a:cs typeface="Roboto" panose="02000000000000000000" pitchFamily="2" charset="0"/>
              </a:rPr>
              <a:t>USA Manufacturing Competitors:</a:t>
            </a:r>
            <a:endParaRPr lang="sr-Latn-RS" sz="1200" b="1" dirty="0">
              <a:latin typeface="Roboto" panose="02000000000000000000" pitchFamily="2" charset="0"/>
              <a:ea typeface="Roboto" panose="02000000000000000000" pitchFamily="2" charset="0"/>
              <a:cs typeface="Roboto" panose="02000000000000000000" pitchFamily="2" charset="0"/>
            </a:endParaRPr>
          </a:p>
        </p:txBody>
      </p:sp>
      <p:sp>
        <p:nvSpPr>
          <p:cNvPr id="9" name="TextBox 8">
            <a:extLst>
              <a:ext uri="{FF2B5EF4-FFF2-40B4-BE49-F238E27FC236}">
                <a16:creationId xmlns:a16="http://schemas.microsoft.com/office/drawing/2014/main" id="{169AB9BB-6F7C-4A90-BB93-B7198EB1D96A}"/>
              </a:ext>
            </a:extLst>
          </p:cNvPr>
          <p:cNvSpPr txBox="1"/>
          <p:nvPr/>
        </p:nvSpPr>
        <p:spPr>
          <a:xfrm>
            <a:off x="642934" y="2419595"/>
            <a:ext cx="2814641" cy="2031325"/>
          </a:xfrm>
          <a:prstGeom prst="rect">
            <a:avLst/>
          </a:prstGeom>
          <a:noFill/>
        </p:spPr>
        <p:txBody>
          <a:bodyPr wrap="square" rtlCol="0">
            <a:spAutoFit/>
          </a:bodyPr>
          <a:lstStyle/>
          <a:p>
            <a:r>
              <a:rPr lang="en-US" sz="1800" u="sng" dirty="0">
                <a:solidFill>
                  <a:srgbClr val="4B6FC9"/>
                </a:solidFill>
                <a:effectLst/>
                <a:latin typeface="Roboto Light" panose="02000000000000000000" pitchFamily="2" charset="0"/>
                <a:ea typeface="Roboto Light" panose="02000000000000000000" pitchFamily="2" charset="0"/>
                <a:cs typeface="Roboto Light" panose="02000000000000000000" pitchFamily="2" charset="0"/>
                <a:hlinkClick r:id="rId2">
                  <a:extLst>
                    <a:ext uri="{A12FA001-AC4F-418D-AE19-62706E023703}">
                      <ahyp:hlinkClr xmlns:ahyp="http://schemas.microsoft.com/office/drawing/2018/hyperlinkcolor" val="tx"/>
                    </a:ext>
                  </a:extLst>
                </a:hlinkClick>
              </a:rPr>
              <a:t>Isikel.com</a:t>
            </a:r>
            <a:endParaRPr lang="sr-Latn-RS" sz="1800" dirty="0">
              <a:solidFill>
                <a:srgbClr val="4B6FC9"/>
              </a:solidFill>
              <a:effectLst/>
              <a:latin typeface="Roboto Light" panose="02000000000000000000" pitchFamily="2" charset="0"/>
              <a:ea typeface="Roboto Light" panose="02000000000000000000" pitchFamily="2" charset="0"/>
              <a:cs typeface="Roboto Light" panose="02000000000000000000" pitchFamily="2" charset="0"/>
            </a:endParaRPr>
          </a:p>
          <a:p>
            <a:r>
              <a:rPr lang="en-US" sz="1800" u="sng" dirty="0">
                <a:solidFill>
                  <a:srgbClr val="4B6FC9"/>
                </a:solidFill>
                <a:effectLst/>
                <a:latin typeface="Roboto Light" panose="02000000000000000000" pitchFamily="2" charset="0"/>
                <a:ea typeface="Roboto Light" panose="02000000000000000000" pitchFamily="2" charset="0"/>
                <a:cs typeface="Roboto Light" panose="02000000000000000000" pitchFamily="2" charset="0"/>
                <a:hlinkClick r:id="rId3">
                  <a:extLst>
                    <a:ext uri="{A12FA001-AC4F-418D-AE19-62706E023703}">
                      <ahyp:hlinkClr xmlns:ahyp="http://schemas.microsoft.com/office/drawing/2018/hyperlinkcolor" val="tx"/>
                    </a:ext>
                  </a:extLst>
                </a:hlinkClick>
              </a:rPr>
              <a:t>usmedicalglove.com</a:t>
            </a:r>
            <a:endParaRPr lang="sr-Latn-RS" sz="1800" dirty="0">
              <a:solidFill>
                <a:srgbClr val="4B6FC9"/>
              </a:solidFill>
              <a:effectLst/>
              <a:latin typeface="Roboto Light" panose="02000000000000000000" pitchFamily="2" charset="0"/>
              <a:ea typeface="Roboto Light" panose="02000000000000000000" pitchFamily="2" charset="0"/>
              <a:cs typeface="Roboto Light" panose="02000000000000000000" pitchFamily="2" charset="0"/>
            </a:endParaRPr>
          </a:p>
          <a:p>
            <a:r>
              <a:rPr lang="en-US" sz="1800" u="sng" dirty="0">
                <a:solidFill>
                  <a:srgbClr val="4B6FC9"/>
                </a:solidFill>
                <a:effectLst/>
                <a:latin typeface="Roboto Light" panose="02000000000000000000" pitchFamily="2" charset="0"/>
                <a:ea typeface="Roboto Light" panose="02000000000000000000" pitchFamily="2" charset="0"/>
                <a:cs typeface="Roboto Light" panose="02000000000000000000" pitchFamily="2" charset="0"/>
                <a:hlinkClick r:id="rId4">
                  <a:extLst>
                    <a:ext uri="{A12FA001-AC4F-418D-AE19-62706E023703}">
                      <ahyp:hlinkClr xmlns:ahyp="http://schemas.microsoft.com/office/drawing/2018/hyperlinkcolor" val="tx"/>
                    </a:ext>
                  </a:extLst>
                </a:hlinkClick>
              </a:rPr>
              <a:t>aureliagloves.com</a:t>
            </a:r>
            <a:endParaRPr lang="sr-Latn-RS" sz="1800" dirty="0">
              <a:solidFill>
                <a:srgbClr val="4B6FC9"/>
              </a:solidFill>
              <a:effectLst/>
              <a:latin typeface="Roboto Light" panose="02000000000000000000" pitchFamily="2" charset="0"/>
              <a:ea typeface="Roboto Light" panose="02000000000000000000" pitchFamily="2" charset="0"/>
              <a:cs typeface="Roboto Light" panose="02000000000000000000" pitchFamily="2" charset="0"/>
            </a:endParaRPr>
          </a:p>
          <a:p>
            <a:r>
              <a:rPr lang="en-US" sz="1800" u="sng" dirty="0">
                <a:solidFill>
                  <a:srgbClr val="4B6FC9"/>
                </a:solidFill>
                <a:effectLst/>
                <a:latin typeface="Roboto Light" panose="02000000000000000000" pitchFamily="2" charset="0"/>
                <a:ea typeface="Roboto Light" panose="02000000000000000000" pitchFamily="2" charset="0"/>
                <a:cs typeface="Roboto Light" panose="02000000000000000000" pitchFamily="2" charset="0"/>
                <a:hlinkClick r:id="rId5">
                  <a:extLst>
                    <a:ext uri="{A12FA001-AC4F-418D-AE19-62706E023703}">
                      <ahyp:hlinkClr xmlns:ahyp="http://schemas.microsoft.com/office/drawing/2018/hyperlinkcolor" val="tx"/>
                    </a:ext>
                  </a:extLst>
                </a:hlinkClick>
              </a:rPr>
              <a:t>americannitrile.com</a:t>
            </a:r>
            <a:endParaRPr lang="sr-Latn-RS" sz="1800" dirty="0">
              <a:solidFill>
                <a:srgbClr val="4B6FC9"/>
              </a:solidFill>
              <a:effectLst/>
              <a:latin typeface="Roboto Light" panose="02000000000000000000" pitchFamily="2" charset="0"/>
              <a:ea typeface="Roboto Light" panose="02000000000000000000" pitchFamily="2" charset="0"/>
              <a:cs typeface="Roboto Light" panose="02000000000000000000" pitchFamily="2" charset="0"/>
            </a:endParaRPr>
          </a:p>
          <a:p>
            <a:r>
              <a:rPr lang="en-US" sz="1800" u="sng" dirty="0">
                <a:solidFill>
                  <a:srgbClr val="4B6FC9"/>
                </a:solidFill>
                <a:effectLst/>
                <a:latin typeface="Roboto Light" panose="02000000000000000000" pitchFamily="2" charset="0"/>
                <a:ea typeface="Roboto Light" panose="02000000000000000000" pitchFamily="2" charset="0"/>
                <a:cs typeface="Roboto Light" panose="02000000000000000000" pitchFamily="2" charset="0"/>
                <a:hlinkClick r:id="rId6">
                  <a:extLst>
                    <a:ext uri="{A12FA001-AC4F-418D-AE19-62706E023703}">
                      <ahyp:hlinkClr xmlns:ahyp="http://schemas.microsoft.com/office/drawing/2018/hyperlinkcolor" val="tx"/>
                    </a:ext>
                  </a:extLst>
                </a:hlinkClick>
              </a:rPr>
              <a:t>ventyv.com</a:t>
            </a:r>
            <a:endParaRPr lang="sr-Latn-RS" sz="1800" dirty="0">
              <a:solidFill>
                <a:srgbClr val="4B6FC9"/>
              </a:solidFill>
              <a:effectLst/>
              <a:latin typeface="Roboto Light" panose="02000000000000000000" pitchFamily="2" charset="0"/>
              <a:ea typeface="Roboto Light" panose="02000000000000000000" pitchFamily="2" charset="0"/>
              <a:cs typeface="Roboto Light" panose="02000000000000000000" pitchFamily="2" charset="0"/>
            </a:endParaRPr>
          </a:p>
          <a:p>
            <a:r>
              <a:rPr lang="en-US" sz="1800" u="sng" dirty="0">
                <a:solidFill>
                  <a:srgbClr val="4B6FC9"/>
                </a:solidFill>
                <a:effectLst/>
                <a:latin typeface="Roboto Light" panose="02000000000000000000" pitchFamily="2" charset="0"/>
                <a:ea typeface="Roboto Light" panose="02000000000000000000" pitchFamily="2" charset="0"/>
                <a:cs typeface="Roboto Light" panose="02000000000000000000" pitchFamily="2" charset="0"/>
                <a:hlinkClick r:id="rId7">
                  <a:extLst>
                    <a:ext uri="{A12FA001-AC4F-418D-AE19-62706E023703}">
                      <ahyp:hlinkClr xmlns:ahyp="http://schemas.microsoft.com/office/drawing/2018/hyperlinkcolor" val="tx"/>
                    </a:ext>
                  </a:extLst>
                </a:hlinkClick>
              </a:rPr>
              <a:t>usagloves.com</a:t>
            </a:r>
            <a:endParaRPr lang="sr-Latn-RS" sz="1800" dirty="0">
              <a:solidFill>
                <a:srgbClr val="4B6FC9"/>
              </a:solidFill>
              <a:effectLst/>
              <a:latin typeface="Roboto Light" panose="02000000000000000000" pitchFamily="2" charset="0"/>
              <a:ea typeface="Roboto Light" panose="02000000000000000000" pitchFamily="2" charset="0"/>
              <a:cs typeface="Roboto Light" panose="02000000000000000000" pitchFamily="2" charset="0"/>
            </a:endParaRPr>
          </a:p>
          <a:p>
            <a:r>
              <a:rPr lang="en-US" sz="1800" u="sng" dirty="0">
                <a:solidFill>
                  <a:srgbClr val="4B6FC9"/>
                </a:solidFill>
                <a:effectLst/>
                <a:latin typeface="Roboto Light" panose="02000000000000000000" pitchFamily="2" charset="0"/>
                <a:ea typeface="Roboto Light" panose="02000000000000000000" pitchFamily="2" charset="0"/>
                <a:cs typeface="Roboto Light" panose="02000000000000000000" pitchFamily="2" charset="0"/>
                <a:hlinkClick r:id="rId8">
                  <a:extLst>
                    <a:ext uri="{A12FA001-AC4F-418D-AE19-62706E023703}">
                      <ahyp:hlinkClr xmlns:ahyp="http://schemas.microsoft.com/office/drawing/2018/hyperlinkcolor" val="tx"/>
                    </a:ext>
                  </a:extLst>
                </a:hlinkClick>
              </a:rPr>
              <a:t>showagroup.com</a:t>
            </a:r>
            <a:endParaRPr lang="sr-Latn-RS" sz="1800" dirty="0">
              <a:solidFill>
                <a:srgbClr val="4B6FC9"/>
              </a:solidFill>
              <a:effectLst/>
              <a:latin typeface="Roboto Light" panose="02000000000000000000" pitchFamily="2" charset="0"/>
              <a:ea typeface="Roboto Light" panose="02000000000000000000" pitchFamily="2" charset="0"/>
              <a:cs typeface="Roboto Light" panose="02000000000000000000" pitchFamily="2" charset="0"/>
            </a:endParaRPr>
          </a:p>
        </p:txBody>
      </p:sp>
      <p:pic>
        <p:nvPicPr>
          <p:cNvPr id="1039" name="Picture 36" descr="page1image2994240">
            <a:extLst>
              <a:ext uri="{FF2B5EF4-FFF2-40B4-BE49-F238E27FC236}">
                <a16:creationId xmlns:a16="http://schemas.microsoft.com/office/drawing/2014/main" id="{96DC35B4-9C30-4166-B0F5-DD9B58F61448}"/>
              </a:ext>
            </a:extLst>
          </p:cNvPr>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838200" y="346094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35" descr="page1image5019376">
            <a:extLst>
              <a:ext uri="{FF2B5EF4-FFF2-40B4-BE49-F238E27FC236}">
                <a16:creationId xmlns:a16="http://schemas.microsoft.com/office/drawing/2014/main" id="{66A04B34-4A82-4275-A4FC-BC68CD951C91}"/>
              </a:ext>
            </a:extLst>
          </p:cNvPr>
          <p:cNvPicPr>
            <a:picLocks noChangeAspect="1" noChangeArrowheads="1"/>
          </p:cNvPicPr>
          <p:nvPr/>
        </p:nvPicPr>
        <p:blipFill>
          <a:blip r:embed="rId9" r:link="rId11">
            <a:extLst>
              <a:ext uri="{28A0092B-C50C-407E-A947-70E740481C1C}">
                <a14:useLocalDpi xmlns:a14="http://schemas.microsoft.com/office/drawing/2010/main" val="0"/>
              </a:ext>
            </a:extLst>
          </a:blip>
          <a:srcRect/>
          <a:stretch>
            <a:fillRect/>
          </a:stretch>
        </p:blipFill>
        <p:spPr bwMode="auto">
          <a:xfrm>
            <a:off x="838200" y="346094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34" descr="page1image3007568">
            <a:extLst>
              <a:ext uri="{FF2B5EF4-FFF2-40B4-BE49-F238E27FC236}">
                <a16:creationId xmlns:a16="http://schemas.microsoft.com/office/drawing/2014/main" id="{D4ECCBCA-0B0B-496A-91DB-4241666A8D61}"/>
              </a:ext>
            </a:extLst>
          </p:cNvPr>
          <p:cNvPicPr>
            <a:picLocks noChangeAspect="1" noChangeArrowheads="1"/>
          </p:cNvPicPr>
          <p:nvPr/>
        </p:nvPicPr>
        <p:blipFill>
          <a:blip r:embed="rId9" r:link="rId12">
            <a:extLst>
              <a:ext uri="{28A0092B-C50C-407E-A947-70E740481C1C}">
                <a14:useLocalDpi xmlns:a14="http://schemas.microsoft.com/office/drawing/2010/main" val="0"/>
              </a:ext>
            </a:extLst>
          </a:blip>
          <a:srcRect/>
          <a:stretch>
            <a:fillRect/>
          </a:stretch>
        </p:blipFill>
        <p:spPr bwMode="auto">
          <a:xfrm>
            <a:off x="838200" y="346094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33" descr="page1image2996032">
            <a:extLst>
              <a:ext uri="{FF2B5EF4-FFF2-40B4-BE49-F238E27FC236}">
                <a16:creationId xmlns:a16="http://schemas.microsoft.com/office/drawing/2014/main" id="{D91DB795-6C2B-4186-8165-D646ECEB17E8}"/>
              </a:ext>
            </a:extLst>
          </p:cNvPr>
          <p:cNvPicPr>
            <a:picLocks noChangeAspect="1" noChangeArrowheads="1"/>
          </p:cNvPicPr>
          <p:nvPr/>
        </p:nvPicPr>
        <p:blipFill>
          <a:blip r:embed="rId9" r:link="rId13">
            <a:extLst>
              <a:ext uri="{28A0092B-C50C-407E-A947-70E740481C1C}">
                <a14:useLocalDpi xmlns:a14="http://schemas.microsoft.com/office/drawing/2010/main" val="0"/>
              </a:ext>
            </a:extLst>
          </a:blip>
          <a:srcRect/>
          <a:stretch>
            <a:fillRect/>
          </a:stretch>
        </p:blipFill>
        <p:spPr bwMode="auto">
          <a:xfrm>
            <a:off x="838200" y="346094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32" descr="page1image5018256">
            <a:extLst>
              <a:ext uri="{FF2B5EF4-FFF2-40B4-BE49-F238E27FC236}">
                <a16:creationId xmlns:a16="http://schemas.microsoft.com/office/drawing/2014/main" id="{A937C1B0-FBA6-4AEC-BAE0-CD2ED2D6635D}"/>
              </a:ext>
            </a:extLst>
          </p:cNvPr>
          <p:cNvPicPr>
            <a:picLocks noChangeAspect="1" noChangeArrowheads="1"/>
          </p:cNvPicPr>
          <p:nvPr/>
        </p:nvPicPr>
        <p:blipFill>
          <a:blip r:embed="rId9" r:link="rId14">
            <a:extLst>
              <a:ext uri="{28A0092B-C50C-407E-A947-70E740481C1C}">
                <a14:useLocalDpi xmlns:a14="http://schemas.microsoft.com/office/drawing/2010/main" val="0"/>
              </a:ext>
            </a:extLst>
          </a:blip>
          <a:srcRect/>
          <a:stretch>
            <a:fillRect/>
          </a:stretch>
        </p:blipFill>
        <p:spPr bwMode="auto">
          <a:xfrm>
            <a:off x="838200" y="346094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31" descr="page1image20523568">
            <a:extLst>
              <a:ext uri="{FF2B5EF4-FFF2-40B4-BE49-F238E27FC236}">
                <a16:creationId xmlns:a16="http://schemas.microsoft.com/office/drawing/2014/main" id="{FF83AA6E-C9BB-4C54-A96E-F2DE09ED4DD3}"/>
              </a:ext>
            </a:extLst>
          </p:cNvPr>
          <p:cNvPicPr>
            <a:picLocks noChangeAspect="1" noChangeArrowheads="1"/>
          </p:cNvPicPr>
          <p:nvPr/>
        </p:nvPicPr>
        <p:blipFill>
          <a:blip r:embed="rId15" r:link="rId16">
            <a:extLst>
              <a:ext uri="{28A0092B-C50C-407E-A947-70E740481C1C}">
                <a14:useLocalDpi xmlns:a14="http://schemas.microsoft.com/office/drawing/2010/main" val="0"/>
              </a:ext>
            </a:extLst>
          </a:blip>
          <a:srcRect/>
          <a:stretch>
            <a:fillRect/>
          </a:stretch>
        </p:blipFill>
        <p:spPr bwMode="auto">
          <a:xfrm>
            <a:off x="838200" y="346094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30" descr="page1image20459088">
            <a:extLst>
              <a:ext uri="{FF2B5EF4-FFF2-40B4-BE49-F238E27FC236}">
                <a16:creationId xmlns:a16="http://schemas.microsoft.com/office/drawing/2014/main" id="{6F16654C-40A8-4F4A-8D46-F59B8795F56B}"/>
              </a:ext>
            </a:extLst>
          </p:cNvPr>
          <p:cNvPicPr>
            <a:picLocks noChangeAspect="1" noChangeArrowheads="1"/>
          </p:cNvPicPr>
          <p:nvPr/>
        </p:nvPicPr>
        <p:blipFill>
          <a:blip r:embed="rId15" r:link="rId17">
            <a:extLst>
              <a:ext uri="{28A0092B-C50C-407E-A947-70E740481C1C}">
                <a14:useLocalDpi xmlns:a14="http://schemas.microsoft.com/office/drawing/2010/main" val="0"/>
              </a:ext>
            </a:extLst>
          </a:blip>
          <a:srcRect/>
          <a:stretch>
            <a:fillRect/>
          </a:stretch>
        </p:blipFill>
        <p:spPr bwMode="auto">
          <a:xfrm>
            <a:off x="838200" y="346094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29" descr="page1image20525024">
            <a:extLst>
              <a:ext uri="{FF2B5EF4-FFF2-40B4-BE49-F238E27FC236}">
                <a16:creationId xmlns:a16="http://schemas.microsoft.com/office/drawing/2014/main" id="{A06C732F-9A80-4243-87DB-36AFB8073DA7}"/>
              </a:ext>
            </a:extLst>
          </p:cNvPr>
          <p:cNvPicPr>
            <a:picLocks noChangeAspect="1" noChangeArrowheads="1"/>
          </p:cNvPicPr>
          <p:nvPr/>
        </p:nvPicPr>
        <p:blipFill>
          <a:blip r:embed="rId15" r:link="rId18">
            <a:extLst>
              <a:ext uri="{28A0092B-C50C-407E-A947-70E740481C1C}">
                <a14:useLocalDpi xmlns:a14="http://schemas.microsoft.com/office/drawing/2010/main" val="0"/>
              </a:ext>
            </a:extLst>
          </a:blip>
          <a:srcRect/>
          <a:stretch>
            <a:fillRect/>
          </a:stretch>
        </p:blipFill>
        <p:spPr bwMode="auto">
          <a:xfrm>
            <a:off x="838200" y="346094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28" descr="page1image20524816">
            <a:extLst>
              <a:ext uri="{FF2B5EF4-FFF2-40B4-BE49-F238E27FC236}">
                <a16:creationId xmlns:a16="http://schemas.microsoft.com/office/drawing/2014/main" id="{828246BA-8188-4026-9139-1E415EAD59C6}"/>
              </a:ext>
            </a:extLst>
          </p:cNvPr>
          <p:cNvPicPr>
            <a:picLocks noChangeAspect="1" noChangeArrowheads="1"/>
          </p:cNvPicPr>
          <p:nvPr/>
        </p:nvPicPr>
        <p:blipFill>
          <a:blip r:embed="rId15" r:link="rId19">
            <a:extLst>
              <a:ext uri="{28A0092B-C50C-407E-A947-70E740481C1C}">
                <a14:useLocalDpi xmlns:a14="http://schemas.microsoft.com/office/drawing/2010/main" val="0"/>
              </a:ext>
            </a:extLst>
          </a:blip>
          <a:srcRect/>
          <a:stretch>
            <a:fillRect/>
          </a:stretch>
        </p:blipFill>
        <p:spPr bwMode="auto">
          <a:xfrm>
            <a:off x="838200" y="346094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27" descr="page1image20517952">
            <a:extLst>
              <a:ext uri="{FF2B5EF4-FFF2-40B4-BE49-F238E27FC236}">
                <a16:creationId xmlns:a16="http://schemas.microsoft.com/office/drawing/2014/main" id="{1F295AA9-D3CE-4B0F-8514-4EC116B6D7A5}"/>
              </a:ext>
            </a:extLst>
          </p:cNvPr>
          <p:cNvPicPr>
            <a:picLocks noChangeAspect="1" noChangeArrowheads="1"/>
          </p:cNvPicPr>
          <p:nvPr/>
        </p:nvPicPr>
        <p:blipFill>
          <a:blip r:embed="rId15" r:link="rId20">
            <a:extLst>
              <a:ext uri="{28A0092B-C50C-407E-A947-70E740481C1C}">
                <a14:useLocalDpi xmlns:a14="http://schemas.microsoft.com/office/drawing/2010/main" val="0"/>
              </a:ext>
            </a:extLst>
          </a:blip>
          <a:srcRect/>
          <a:stretch>
            <a:fillRect/>
          </a:stretch>
        </p:blipFill>
        <p:spPr bwMode="auto">
          <a:xfrm>
            <a:off x="838200" y="346094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26" descr="page1image20501104">
            <a:extLst>
              <a:ext uri="{FF2B5EF4-FFF2-40B4-BE49-F238E27FC236}">
                <a16:creationId xmlns:a16="http://schemas.microsoft.com/office/drawing/2014/main" id="{611465FC-2B1D-4C91-A4F5-D839444092A3}"/>
              </a:ext>
            </a:extLst>
          </p:cNvPr>
          <p:cNvPicPr>
            <a:picLocks noChangeAspect="1" noChangeArrowheads="1"/>
          </p:cNvPicPr>
          <p:nvPr/>
        </p:nvPicPr>
        <p:blipFill>
          <a:blip r:embed="rId21" r:link="rId22">
            <a:extLst>
              <a:ext uri="{28A0092B-C50C-407E-A947-70E740481C1C}">
                <a14:useLocalDpi xmlns:a14="http://schemas.microsoft.com/office/drawing/2010/main" val="0"/>
              </a:ext>
            </a:extLst>
          </a:blip>
          <a:srcRect/>
          <a:stretch>
            <a:fillRect/>
          </a:stretch>
        </p:blipFill>
        <p:spPr bwMode="auto">
          <a:xfrm>
            <a:off x="838200" y="346094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25" descr="page1image20499648">
            <a:extLst>
              <a:ext uri="{FF2B5EF4-FFF2-40B4-BE49-F238E27FC236}">
                <a16:creationId xmlns:a16="http://schemas.microsoft.com/office/drawing/2014/main" id="{330EC82C-DAC6-4763-9BFA-EDEA73650FAD}"/>
              </a:ext>
            </a:extLst>
          </p:cNvPr>
          <p:cNvPicPr>
            <a:picLocks noChangeAspect="1" noChangeArrowheads="1"/>
          </p:cNvPicPr>
          <p:nvPr/>
        </p:nvPicPr>
        <p:blipFill>
          <a:blip r:embed="rId21" r:link="rId23">
            <a:extLst>
              <a:ext uri="{28A0092B-C50C-407E-A947-70E740481C1C}">
                <a14:useLocalDpi xmlns:a14="http://schemas.microsoft.com/office/drawing/2010/main" val="0"/>
              </a:ext>
            </a:extLst>
          </a:blip>
          <a:srcRect/>
          <a:stretch>
            <a:fillRect/>
          </a:stretch>
        </p:blipFill>
        <p:spPr bwMode="auto">
          <a:xfrm>
            <a:off x="838200" y="346094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24" descr="page1image20499232">
            <a:extLst>
              <a:ext uri="{FF2B5EF4-FFF2-40B4-BE49-F238E27FC236}">
                <a16:creationId xmlns:a16="http://schemas.microsoft.com/office/drawing/2014/main" id="{1D43F673-EF8D-49D3-92AC-7A364FAAB690}"/>
              </a:ext>
            </a:extLst>
          </p:cNvPr>
          <p:cNvPicPr>
            <a:picLocks noChangeAspect="1" noChangeArrowheads="1"/>
          </p:cNvPicPr>
          <p:nvPr/>
        </p:nvPicPr>
        <p:blipFill>
          <a:blip r:embed="rId21" r:link="rId24">
            <a:extLst>
              <a:ext uri="{28A0092B-C50C-407E-A947-70E740481C1C}">
                <a14:useLocalDpi xmlns:a14="http://schemas.microsoft.com/office/drawing/2010/main" val="0"/>
              </a:ext>
            </a:extLst>
          </a:blip>
          <a:srcRect/>
          <a:stretch>
            <a:fillRect/>
          </a:stretch>
        </p:blipFill>
        <p:spPr bwMode="auto">
          <a:xfrm>
            <a:off x="838200" y="346094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3" descr="page1image20498400">
            <a:extLst>
              <a:ext uri="{FF2B5EF4-FFF2-40B4-BE49-F238E27FC236}">
                <a16:creationId xmlns:a16="http://schemas.microsoft.com/office/drawing/2014/main" id="{30076DF6-6568-41F4-87B4-AC2DA788A2D1}"/>
              </a:ext>
            </a:extLst>
          </p:cNvPr>
          <p:cNvPicPr>
            <a:picLocks noChangeAspect="1" noChangeArrowheads="1"/>
          </p:cNvPicPr>
          <p:nvPr/>
        </p:nvPicPr>
        <p:blipFill>
          <a:blip r:embed="rId21" r:link="rId25">
            <a:extLst>
              <a:ext uri="{28A0092B-C50C-407E-A947-70E740481C1C}">
                <a14:useLocalDpi xmlns:a14="http://schemas.microsoft.com/office/drawing/2010/main" val="0"/>
              </a:ext>
            </a:extLst>
          </a:blip>
          <a:srcRect/>
          <a:stretch>
            <a:fillRect/>
          </a:stretch>
        </p:blipFill>
        <p:spPr bwMode="auto">
          <a:xfrm>
            <a:off x="838200" y="346094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22" descr="page1image20497984">
            <a:extLst>
              <a:ext uri="{FF2B5EF4-FFF2-40B4-BE49-F238E27FC236}">
                <a16:creationId xmlns:a16="http://schemas.microsoft.com/office/drawing/2014/main" id="{61434D94-1876-4BF1-A6C5-828D815DAB2B}"/>
              </a:ext>
            </a:extLst>
          </p:cNvPr>
          <p:cNvPicPr>
            <a:picLocks noChangeAspect="1" noChangeArrowheads="1"/>
          </p:cNvPicPr>
          <p:nvPr/>
        </p:nvPicPr>
        <p:blipFill>
          <a:blip r:embed="rId21" r:link="rId26">
            <a:extLst>
              <a:ext uri="{28A0092B-C50C-407E-A947-70E740481C1C}">
                <a14:useLocalDpi xmlns:a14="http://schemas.microsoft.com/office/drawing/2010/main" val="0"/>
              </a:ext>
            </a:extLst>
          </a:blip>
          <a:srcRect/>
          <a:stretch>
            <a:fillRect/>
          </a:stretch>
        </p:blipFill>
        <p:spPr bwMode="auto">
          <a:xfrm>
            <a:off x="838200" y="3460940"/>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AF7ACD1B-1D48-4F36-A9DD-400975B030BA}"/>
              </a:ext>
            </a:extLst>
          </p:cNvPr>
          <p:cNvSpPr txBox="1"/>
          <p:nvPr/>
        </p:nvSpPr>
        <p:spPr>
          <a:xfrm>
            <a:off x="4105275" y="2027563"/>
            <a:ext cx="3390900" cy="276999"/>
          </a:xfrm>
          <a:prstGeom prst="rect">
            <a:avLst/>
          </a:prstGeom>
          <a:noFill/>
        </p:spPr>
        <p:txBody>
          <a:bodyPr wrap="square" rtlCol="0">
            <a:spAutoFit/>
          </a:bodyPr>
          <a:lstStyle/>
          <a:p>
            <a:r>
              <a:rPr lang="en-US" sz="1200" b="1" dirty="0">
                <a:latin typeface="Roboto" panose="02000000000000000000" pitchFamily="2" charset="0"/>
                <a:ea typeface="Roboto" panose="02000000000000000000" pitchFamily="2" charset="0"/>
                <a:cs typeface="Roboto" panose="02000000000000000000" pitchFamily="2" charset="0"/>
              </a:rPr>
              <a:t>Oversea Manufacturing Competitors:</a:t>
            </a:r>
            <a:endParaRPr lang="sr-Latn-RS" sz="1200" b="1" dirty="0">
              <a:latin typeface="Roboto" panose="02000000000000000000" pitchFamily="2" charset="0"/>
              <a:ea typeface="Roboto" panose="02000000000000000000" pitchFamily="2" charset="0"/>
              <a:cs typeface="Roboto" panose="02000000000000000000" pitchFamily="2" charset="0"/>
            </a:endParaRPr>
          </a:p>
        </p:txBody>
      </p:sp>
      <p:sp>
        <p:nvSpPr>
          <p:cNvPr id="28" name="TextBox 27">
            <a:extLst>
              <a:ext uri="{FF2B5EF4-FFF2-40B4-BE49-F238E27FC236}">
                <a16:creationId xmlns:a16="http://schemas.microsoft.com/office/drawing/2014/main" id="{67A014F1-10CD-4B4D-8056-A7420F6ED748}"/>
              </a:ext>
            </a:extLst>
          </p:cNvPr>
          <p:cNvSpPr txBox="1"/>
          <p:nvPr/>
        </p:nvSpPr>
        <p:spPr>
          <a:xfrm>
            <a:off x="4105275" y="2419595"/>
            <a:ext cx="2524125" cy="2308324"/>
          </a:xfrm>
          <a:prstGeom prst="rect">
            <a:avLst/>
          </a:prstGeom>
          <a:noFill/>
        </p:spPr>
        <p:txBody>
          <a:bodyPr wrap="square" rtlCol="0">
            <a:spAutoFit/>
          </a:bodyPr>
          <a:lstStyle/>
          <a:p>
            <a:r>
              <a:rPr lang="pt-BR" u="sng" dirty="0">
                <a:solidFill>
                  <a:srgbClr val="4B6FC9"/>
                </a:solidFill>
                <a:latin typeface="Roboto Light" panose="02000000000000000000" pitchFamily="2" charset="0"/>
                <a:ea typeface="Roboto Light" panose="02000000000000000000" pitchFamily="2" charset="0"/>
                <a:cs typeface="Roboto Light" panose="02000000000000000000" pitchFamily="2" charset="0"/>
              </a:rPr>
              <a:t>i</a:t>
            </a:r>
            <a:r>
              <a:rPr lang="pt-BR" sz="1800" u="sng" dirty="0">
                <a:solidFill>
                  <a:srgbClr val="4B6FC9"/>
                </a:solidFill>
                <a:effectLst/>
                <a:latin typeface="Roboto Light" panose="02000000000000000000" pitchFamily="2" charset="0"/>
                <a:ea typeface="Roboto Light" panose="02000000000000000000" pitchFamily="2" charset="0"/>
                <a:cs typeface="Roboto Light" panose="02000000000000000000" pitchFamily="2" charset="0"/>
              </a:rPr>
              <a:t>ntcomedical.com  </a:t>
            </a:r>
          </a:p>
          <a:p>
            <a:r>
              <a:rPr lang="pt-BR" sz="1800" u="sng" dirty="0">
                <a:solidFill>
                  <a:srgbClr val="4B6FC9"/>
                </a:solidFill>
                <a:effectLst/>
                <a:latin typeface="Roboto Light" panose="02000000000000000000" pitchFamily="2" charset="0"/>
                <a:ea typeface="Roboto Light" panose="02000000000000000000" pitchFamily="2" charset="0"/>
                <a:cs typeface="Roboto Light" panose="02000000000000000000" pitchFamily="2" charset="0"/>
              </a:rPr>
              <a:t>medicalkingfa.com</a:t>
            </a:r>
          </a:p>
          <a:p>
            <a:r>
              <a:rPr lang="pt-BR" sz="1800" u="sng" dirty="0">
                <a:solidFill>
                  <a:srgbClr val="4B6FC9"/>
                </a:solidFill>
                <a:effectLst/>
                <a:latin typeface="Roboto Light" panose="02000000000000000000" pitchFamily="2" charset="0"/>
                <a:ea typeface="Roboto Light" panose="02000000000000000000" pitchFamily="2" charset="0"/>
                <a:cs typeface="Roboto Light" panose="02000000000000000000" pitchFamily="2" charset="0"/>
              </a:rPr>
              <a:t>topglove.com</a:t>
            </a:r>
          </a:p>
          <a:p>
            <a:r>
              <a:rPr lang="pt-BR" sz="1800" u="sng" dirty="0">
                <a:solidFill>
                  <a:srgbClr val="4B6FC9"/>
                </a:solidFill>
                <a:effectLst/>
                <a:latin typeface="Roboto Light" panose="02000000000000000000" pitchFamily="2" charset="0"/>
                <a:ea typeface="Roboto Light" panose="02000000000000000000" pitchFamily="2" charset="0"/>
                <a:cs typeface="Roboto Light" panose="02000000000000000000" pitchFamily="2" charset="0"/>
              </a:rPr>
              <a:t>hartalega.com.my</a:t>
            </a:r>
          </a:p>
          <a:p>
            <a:r>
              <a:rPr lang="pt-BR" sz="1800" u="sng" dirty="0">
                <a:solidFill>
                  <a:srgbClr val="4B6FC9"/>
                </a:solidFill>
                <a:effectLst/>
                <a:latin typeface="Roboto Light" panose="02000000000000000000" pitchFamily="2" charset="0"/>
                <a:ea typeface="Roboto Light" panose="02000000000000000000" pitchFamily="2" charset="0"/>
                <a:cs typeface="Roboto Light" panose="02000000000000000000" pitchFamily="2" charset="0"/>
              </a:rPr>
              <a:t>ansell.com</a:t>
            </a:r>
          </a:p>
          <a:p>
            <a:r>
              <a:rPr lang="pt-BR" sz="1800" u="sng" dirty="0">
                <a:solidFill>
                  <a:srgbClr val="4B6FC9"/>
                </a:solidFill>
                <a:effectLst/>
                <a:latin typeface="Roboto Light" panose="02000000000000000000" pitchFamily="2" charset="0"/>
                <a:ea typeface="Roboto Light" panose="02000000000000000000" pitchFamily="2" charset="0"/>
                <a:cs typeface="Roboto Light" panose="02000000000000000000" pitchFamily="2" charset="0"/>
              </a:rPr>
              <a:t>supermax.com.my </a:t>
            </a:r>
          </a:p>
          <a:p>
            <a:r>
              <a:rPr lang="pt-BR" sz="1800" u="sng" dirty="0">
                <a:solidFill>
                  <a:srgbClr val="4B6FC9"/>
                </a:solidFill>
                <a:effectLst/>
                <a:latin typeface="Roboto Light" panose="02000000000000000000" pitchFamily="2" charset="0"/>
                <a:ea typeface="Roboto Light" panose="02000000000000000000" pitchFamily="2" charset="0"/>
                <a:cs typeface="Roboto Light" panose="02000000000000000000" pitchFamily="2" charset="0"/>
              </a:rPr>
              <a:t>kossan.com.my</a:t>
            </a:r>
          </a:p>
          <a:p>
            <a:r>
              <a:rPr lang="pt-BR" sz="1800" u="sng" dirty="0">
                <a:solidFill>
                  <a:srgbClr val="4B6FC9"/>
                </a:solidFill>
                <a:effectLst/>
                <a:latin typeface="Roboto Light" panose="02000000000000000000" pitchFamily="2" charset="0"/>
                <a:ea typeface="Roboto Light" panose="02000000000000000000" pitchFamily="2" charset="0"/>
                <a:cs typeface="Roboto Light" panose="02000000000000000000" pitchFamily="2" charset="0"/>
              </a:rPr>
              <a:t>vietglove.vn</a:t>
            </a:r>
          </a:p>
        </p:txBody>
      </p:sp>
      <p:sp>
        <p:nvSpPr>
          <p:cNvPr id="29" name="TextBox 28">
            <a:extLst>
              <a:ext uri="{FF2B5EF4-FFF2-40B4-BE49-F238E27FC236}">
                <a16:creationId xmlns:a16="http://schemas.microsoft.com/office/drawing/2014/main" id="{81758B93-39D7-455C-B81B-CC7F2391D258}"/>
              </a:ext>
            </a:extLst>
          </p:cNvPr>
          <p:cNvSpPr txBox="1"/>
          <p:nvPr/>
        </p:nvSpPr>
        <p:spPr>
          <a:xfrm>
            <a:off x="609600" y="1382057"/>
            <a:ext cx="4420558" cy="369332"/>
          </a:xfrm>
          <a:prstGeom prst="rect">
            <a:avLst/>
          </a:prstGeom>
          <a:noFill/>
        </p:spPr>
        <p:txBody>
          <a:bodyPr wrap="square" rtlCol="0">
            <a:spAutoFit/>
          </a:bodyPr>
          <a:lstStyle/>
          <a:p>
            <a:r>
              <a:rPr lang="en-US" b="1" dirty="0">
                <a:latin typeface="Roboto Light" panose="02000000000000000000" pitchFamily="2" charset="0"/>
                <a:ea typeface="Roboto Light" panose="02000000000000000000" pitchFamily="2" charset="0"/>
                <a:cs typeface="Roboto Light" panose="02000000000000000000" pitchFamily="2" charset="0"/>
              </a:rPr>
              <a:t>Lists of Entities Expanded During Covid 19</a:t>
            </a:r>
          </a:p>
        </p:txBody>
      </p:sp>
      <p:pic>
        <p:nvPicPr>
          <p:cNvPr id="2" name="Picture 1">
            <a:extLst>
              <a:ext uri="{FF2B5EF4-FFF2-40B4-BE49-F238E27FC236}">
                <a16:creationId xmlns:a16="http://schemas.microsoft.com/office/drawing/2014/main" id="{A0E54CD3-3B19-F335-F88E-E8032012068C}"/>
              </a:ext>
            </a:extLst>
          </p:cNvPr>
          <p:cNvPicPr>
            <a:picLocks noChangeAspect="1"/>
          </p:cNvPicPr>
          <p:nvPr/>
        </p:nvPicPr>
        <p:blipFill>
          <a:blip r:embed="rId27"/>
          <a:stretch>
            <a:fillRect/>
          </a:stretch>
        </p:blipFill>
        <p:spPr>
          <a:xfrm>
            <a:off x="10047326" y="9139"/>
            <a:ext cx="2144674" cy="1760080"/>
          </a:xfrm>
          <a:prstGeom prst="rect">
            <a:avLst/>
          </a:prstGeom>
        </p:spPr>
      </p:pic>
    </p:spTree>
    <p:extLst>
      <p:ext uri="{BB962C8B-B14F-4D97-AF65-F5344CB8AC3E}">
        <p14:creationId xmlns:p14="http://schemas.microsoft.com/office/powerpoint/2010/main" val="3448290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202;p32">
            <a:extLst>
              <a:ext uri="{FF2B5EF4-FFF2-40B4-BE49-F238E27FC236}">
                <a16:creationId xmlns:a16="http://schemas.microsoft.com/office/drawing/2014/main" id="{C8A506C1-2DEF-826F-77A7-ED3921EF76DC}"/>
              </a:ext>
            </a:extLst>
          </p:cNvPr>
          <p:cNvSpPr txBox="1">
            <a:spLocks/>
          </p:cNvSpPr>
          <p:nvPr/>
        </p:nvSpPr>
        <p:spPr>
          <a:xfrm>
            <a:off x="-1" y="5212"/>
            <a:ext cx="12200967" cy="98960"/>
          </a:xfrm>
          <a:prstGeom prst="rect">
            <a:avLst/>
          </a:prstGeom>
          <a:solidFill>
            <a:schemeClr val="accent1">
              <a:lumMod val="50000"/>
            </a:schemeClr>
          </a:solidFill>
        </p:spPr>
        <p:txBody>
          <a:bodyPr spcFirstLastPara="1" vert="horz" wrap="square" lIns="121868" tIns="121868" rIns="121868" bIns="121868"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Medium"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Medium"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Medium"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Medium"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Medium"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di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prstClr val="black"/>
                </a:solidFill>
                <a:effectLst/>
                <a:uLnTx/>
                <a:uFillTx/>
                <a:latin typeface="American Typewriter Light" panose="02090304020004020304" pitchFamily="18" charset="77"/>
                <a:ea typeface="+mn-ea"/>
                <a:cs typeface="+mn-cs"/>
              </a:rPr>
              <a:t> </a:t>
            </a:r>
          </a:p>
        </p:txBody>
      </p:sp>
      <p:pic>
        <p:nvPicPr>
          <p:cNvPr id="12" name="Graphic 11">
            <a:extLst>
              <a:ext uri="{FF2B5EF4-FFF2-40B4-BE49-F238E27FC236}">
                <a16:creationId xmlns:a16="http://schemas.microsoft.com/office/drawing/2014/main" id="{EB6AA39A-C1A3-18D9-789F-B5FE18DFE6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84770" y="373879"/>
            <a:ext cx="791219" cy="710339"/>
          </a:xfrm>
          <a:prstGeom prst="rect">
            <a:avLst/>
          </a:prstGeom>
        </p:spPr>
      </p:pic>
      <p:sp>
        <p:nvSpPr>
          <p:cNvPr id="2" name="TextBox 1">
            <a:extLst>
              <a:ext uri="{FF2B5EF4-FFF2-40B4-BE49-F238E27FC236}">
                <a16:creationId xmlns:a16="http://schemas.microsoft.com/office/drawing/2014/main" id="{EAD2C946-7258-CC9D-7C27-4255843E337F}"/>
              </a:ext>
            </a:extLst>
          </p:cNvPr>
          <p:cNvSpPr txBox="1"/>
          <p:nvPr/>
        </p:nvSpPr>
        <p:spPr>
          <a:xfrm>
            <a:off x="3699350" y="6538384"/>
            <a:ext cx="4793300" cy="215444"/>
          </a:xfrm>
          <a:prstGeom prst="rect">
            <a:avLst/>
          </a:prstGeom>
          <a:noFill/>
        </p:spPr>
        <p:txBody>
          <a:bodyPr wrap="none" rtlCol="0">
            <a:spAutoFit/>
          </a:bodyPr>
          <a:lstStyle/>
          <a:p>
            <a:pPr marL="0" marR="0" lvl="0" indent="0" algn="ctr" rtl="0">
              <a:lnSpc>
                <a:spcPct val="100000"/>
              </a:lnSpc>
              <a:spcBef>
                <a:spcPts val="0"/>
              </a:spcBef>
              <a:spcAft>
                <a:spcPts val="0"/>
              </a:spcAft>
              <a:buNone/>
            </a:pPr>
            <a:r>
              <a:rPr lang="en-US" sz="800" b="0" i="0" u="none" strike="noStrike" cap="none" dirty="0">
                <a:solidFill>
                  <a:schemeClr val="dk1"/>
                </a:solidFill>
                <a:latin typeface="Mulish"/>
                <a:ea typeface="Mulish"/>
                <a:cs typeface="Mulish"/>
                <a:sym typeface="Mulish"/>
              </a:rPr>
              <a:t>CONFIDENTIAL PROPERTY OF </a:t>
            </a:r>
            <a:r>
              <a:rPr lang="en-US" sz="800" dirty="0">
                <a:solidFill>
                  <a:schemeClr val="dk1"/>
                </a:solidFill>
                <a:latin typeface="Mulish"/>
                <a:ea typeface="Mulish"/>
                <a:cs typeface="Mulish"/>
                <a:sym typeface="Mulish"/>
              </a:rPr>
              <a:t>RENCO LLC</a:t>
            </a:r>
            <a:r>
              <a:rPr lang="en-US" sz="800" b="0" i="0" u="none" strike="noStrike" cap="none" dirty="0">
                <a:solidFill>
                  <a:schemeClr val="dk1"/>
                </a:solidFill>
                <a:latin typeface="Mulish"/>
                <a:ea typeface="Mulish"/>
                <a:cs typeface="Mulish"/>
                <a:sym typeface="Mulish"/>
              </a:rPr>
              <a:t>. DO NOT REPRODUCE WITHOUT EXPRESS PERMISSION OF RENCO LLC</a:t>
            </a:r>
            <a:r>
              <a:rPr lang="en-US" sz="800" dirty="0">
                <a:solidFill>
                  <a:schemeClr val="dk1"/>
                </a:solidFill>
                <a:latin typeface="Mulish"/>
                <a:ea typeface="Mulish"/>
                <a:cs typeface="Mulish"/>
                <a:sym typeface="Mulish"/>
              </a:rPr>
              <a:t>.</a:t>
            </a:r>
            <a:endParaRPr lang="en-US" sz="800" b="0" i="0" u="none" strike="noStrike" cap="none" dirty="0">
              <a:solidFill>
                <a:schemeClr val="dk1"/>
              </a:solidFill>
              <a:latin typeface="Arial"/>
              <a:ea typeface="Arial"/>
              <a:cs typeface="Arial"/>
              <a:sym typeface="Arial"/>
            </a:endParaRPr>
          </a:p>
        </p:txBody>
      </p:sp>
      <p:sp>
        <p:nvSpPr>
          <p:cNvPr id="6" name="TextBox 5">
            <a:extLst>
              <a:ext uri="{FF2B5EF4-FFF2-40B4-BE49-F238E27FC236}">
                <a16:creationId xmlns:a16="http://schemas.microsoft.com/office/drawing/2014/main" id="{02C50C7A-DD73-19C2-F228-F17E7327B827}"/>
              </a:ext>
            </a:extLst>
          </p:cNvPr>
          <p:cNvSpPr txBox="1"/>
          <p:nvPr/>
        </p:nvSpPr>
        <p:spPr>
          <a:xfrm>
            <a:off x="716693" y="729049"/>
            <a:ext cx="8716673" cy="646331"/>
          </a:xfrm>
          <a:prstGeom prst="rect">
            <a:avLst/>
          </a:prstGeom>
          <a:noFill/>
        </p:spPr>
        <p:txBody>
          <a:bodyPr wrap="square" rtlCol="0">
            <a:spAutoFit/>
          </a:bodyPr>
          <a:lstStyle/>
          <a:p>
            <a:r>
              <a:rPr lang="en-US" sz="3600" dirty="0">
                <a:solidFill>
                  <a:schemeClr val="accent1">
                    <a:lumMod val="50000"/>
                  </a:schemeClr>
                </a:solidFill>
                <a:latin typeface="Aptos" panose="020B0004020202020204" pitchFamily="34" charset="0"/>
                <a:cs typeface="Times New Roman"/>
                <a:sym typeface="Times New Roman"/>
              </a:rPr>
              <a:t>Renco Markets Served by Industry </a:t>
            </a:r>
            <a:endParaRPr lang="en-US" sz="3600" dirty="0">
              <a:solidFill>
                <a:schemeClr val="accent1">
                  <a:lumMod val="50000"/>
                </a:schemeClr>
              </a:solidFill>
              <a:latin typeface="Aptos" panose="020B0004020202020204" pitchFamily="34" charset="0"/>
              <a:cs typeface="Times New Roman"/>
            </a:endParaRPr>
          </a:p>
        </p:txBody>
      </p:sp>
      <p:pic>
        <p:nvPicPr>
          <p:cNvPr id="53" name="Picture 52">
            <a:extLst>
              <a:ext uri="{FF2B5EF4-FFF2-40B4-BE49-F238E27FC236}">
                <a16:creationId xmlns:a16="http://schemas.microsoft.com/office/drawing/2014/main" id="{2AE9D6A5-DD5F-D6E8-11B8-06C20E483B55}"/>
              </a:ext>
            </a:extLst>
          </p:cNvPr>
          <p:cNvPicPr>
            <a:picLocks noChangeAspect="1"/>
          </p:cNvPicPr>
          <p:nvPr/>
        </p:nvPicPr>
        <p:blipFill>
          <a:blip r:embed="rId4"/>
          <a:stretch>
            <a:fillRect/>
          </a:stretch>
        </p:blipFill>
        <p:spPr>
          <a:xfrm>
            <a:off x="467360" y="1634453"/>
            <a:ext cx="10984770" cy="2505299"/>
          </a:xfrm>
          <a:prstGeom prst="rect">
            <a:avLst/>
          </a:prstGeom>
        </p:spPr>
      </p:pic>
      <p:sp>
        <p:nvSpPr>
          <p:cNvPr id="54" name="TextBox 53">
            <a:extLst>
              <a:ext uri="{FF2B5EF4-FFF2-40B4-BE49-F238E27FC236}">
                <a16:creationId xmlns:a16="http://schemas.microsoft.com/office/drawing/2014/main" id="{93121FB1-603E-98C0-7CB3-76BAC4BE9374}"/>
              </a:ext>
            </a:extLst>
          </p:cNvPr>
          <p:cNvSpPr txBox="1"/>
          <p:nvPr/>
        </p:nvSpPr>
        <p:spPr>
          <a:xfrm>
            <a:off x="716694" y="4254051"/>
            <a:ext cx="11037358" cy="774379"/>
          </a:xfrm>
          <a:prstGeom prst="rect">
            <a:avLst/>
          </a:prstGeom>
          <a:noFill/>
        </p:spPr>
        <p:txBody>
          <a:bodyPr wrap="square" rtlCol="0">
            <a:spAutoFit/>
          </a:bodyPr>
          <a:lstStyle/>
          <a:p>
            <a:pPr defTabSz="287338">
              <a:lnSpc>
                <a:spcPts val="2059"/>
              </a:lnSpc>
              <a:spcBef>
                <a:spcPts val="600"/>
              </a:spcBef>
              <a:spcAft>
                <a:spcPts val="600"/>
              </a:spcAft>
            </a:pPr>
            <a:r>
              <a:rPr lang="en-US" sz="1600" dirty="0">
                <a:solidFill>
                  <a:schemeClr val="dk1"/>
                </a:solidFill>
              </a:rPr>
              <a:t>Global medical gloves market to reach $46.9 billion by 2030 1.</a:t>
            </a:r>
          </a:p>
          <a:p>
            <a:pPr defTabSz="287338">
              <a:lnSpc>
                <a:spcPts val="2059"/>
              </a:lnSpc>
              <a:spcBef>
                <a:spcPts val="600"/>
              </a:spcBef>
              <a:spcAft>
                <a:spcPts val="600"/>
              </a:spcAft>
            </a:pPr>
            <a:endParaRPr lang="en-US" sz="1600" dirty="0">
              <a:solidFill>
                <a:schemeClr val="dk1"/>
              </a:solidFill>
            </a:endParaRPr>
          </a:p>
        </p:txBody>
      </p:sp>
      <p:sp>
        <p:nvSpPr>
          <p:cNvPr id="55" name="TextBox 54">
            <a:extLst>
              <a:ext uri="{FF2B5EF4-FFF2-40B4-BE49-F238E27FC236}">
                <a16:creationId xmlns:a16="http://schemas.microsoft.com/office/drawing/2014/main" id="{3F5B2BC0-B0C2-52D8-A522-4E60D92BA44F}"/>
              </a:ext>
            </a:extLst>
          </p:cNvPr>
          <p:cNvSpPr txBox="1"/>
          <p:nvPr/>
        </p:nvSpPr>
        <p:spPr>
          <a:xfrm>
            <a:off x="813140" y="6107497"/>
            <a:ext cx="11637553" cy="461665"/>
          </a:xfrm>
          <a:prstGeom prst="rect">
            <a:avLst/>
          </a:prstGeom>
          <a:noFill/>
        </p:spPr>
        <p:txBody>
          <a:bodyPr wrap="square">
            <a:spAutoFit/>
          </a:bodyPr>
          <a:lstStyle/>
          <a:p>
            <a:r>
              <a:rPr lang="en-US" sz="600" u="sng" dirty="0">
                <a:solidFill>
                  <a:srgbClr val="0066FF"/>
                </a:solidFill>
              </a:rPr>
              <a:t>1. https://finance.yahoo.com/news/global-medical-gloves-strategic-business-122800089.html?guccounter=1&amp;guce_referrer=aHR0cHM6Ly93d3cuZ29vZ2xlLmNvbS8&amp;guce_referrer_sig=AQAAALLFO29VbN1OrHZLNl1dOFcAm0DKJFvu-Z9Htnp7Lm4jw9prFJmjyCFLqiV6EU1gBtlk3s_Ph5vrD2HsXiw5Ri1g_ZJN YDR_uHyrXD9TfAlgIKiYyIgtnj_1gJx2c7MC6gCGH_EovXl9W3CxXgA_TrjUqZSU7_A5gsScgd0jfE2</a:t>
            </a:r>
          </a:p>
          <a:p>
            <a:r>
              <a:rPr lang="en-US" sz="600" u="sng" dirty="0">
                <a:solidFill>
                  <a:srgbClr val="0066FF"/>
                </a:solidFill>
              </a:rPr>
              <a:t>\</a:t>
            </a:r>
          </a:p>
          <a:p>
            <a:endParaRPr lang="en-US" sz="600" u="sng" dirty="0">
              <a:solidFill>
                <a:srgbClr val="0066FF"/>
              </a:solidFill>
            </a:endParaRPr>
          </a:p>
        </p:txBody>
      </p:sp>
    </p:spTree>
    <p:extLst>
      <p:ext uri="{BB962C8B-B14F-4D97-AF65-F5344CB8AC3E}">
        <p14:creationId xmlns:p14="http://schemas.microsoft.com/office/powerpoint/2010/main" val="1923506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202;p32">
            <a:extLst>
              <a:ext uri="{FF2B5EF4-FFF2-40B4-BE49-F238E27FC236}">
                <a16:creationId xmlns:a16="http://schemas.microsoft.com/office/drawing/2014/main" id="{C8A506C1-2DEF-826F-77A7-ED3921EF76DC}"/>
              </a:ext>
            </a:extLst>
          </p:cNvPr>
          <p:cNvSpPr txBox="1">
            <a:spLocks/>
          </p:cNvSpPr>
          <p:nvPr/>
        </p:nvSpPr>
        <p:spPr>
          <a:xfrm>
            <a:off x="-1" y="5212"/>
            <a:ext cx="12200967" cy="98960"/>
          </a:xfrm>
          <a:prstGeom prst="rect">
            <a:avLst/>
          </a:prstGeom>
          <a:solidFill>
            <a:schemeClr val="accent1">
              <a:lumMod val="50000"/>
            </a:schemeClr>
          </a:solidFill>
        </p:spPr>
        <p:txBody>
          <a:bodyPr spcFirstLastPara="1" vert="horz" wrap="square" lIns="121868" tIns="121868" rIns="121868" bIns="121868"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Medium"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Medium"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Medium"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Medium"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Medium"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di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prstClr val="black"/>
                </a:solidFill>
                <a:effectLst/>
                <a:uLnTx/>
                <a:uFillTx/>
                <a:latin typeface="American Typewriter Light" panose="02090304020004020304" pitchFamily="18" charset="77"/>
                <a:ea typeface="+mn-ea"/>
                <a:cs typeface="+mn-cs"/>
              </a:rPr>
              <a:t> </a:t>
            </a:r>
          </a:p>
        </p:txBody>
      </p:sp>
      <p:pic>
        <p:nvPicPr>
          <p:cNvPr id="12" name="Graphic 11">
            <a:extLst>
              <a:ext uri="{FF2B5EF4-FFF2-40B4-BE49-F238E27FC236}">
                <a16:creationId xmlns:a16="http://schemas.microsoft.com/office/drawing/2014/main" id="{EB6AA39A-C1A3-18D9-789F-B5FE18DFE6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09762" y="373879"/>
            <a:ext cx="1266228" cy="1136792"/>
          </a:xfrm>
          <a:prstGeom prst="rect">
            <a:avLst/>
          </a:prstGeom>
        </p:spPr>
      </p:pic>
      <p:sp>
        <p:nvSpPr>
          <p:cNvPr id="2" name="TextBox 1">
            <a:extLst>
              <a:ext uri="{FF2B5EF4-FFF2-40B4-BE49-F238E27FC236}">
                <a16:creationId xmlns:a16="http://schemas.microsoft.com/office/drawing/2014/main" id="{EAD2C946-7258-CC9D-7C27-4255843E337F}"/>
              </a:ext>
            </a:extLst>
          </p:cNvPr>
          <p:cNvSpPr txBox="1"/>
          <p:nvPr/>
        </p:nvSpPr>
        <p:spPr>
          <a:xfrm>
            <a:off x="3699350" y="6538384"/>
            <a:ext cx="4793300" cy="215444"/>
          </a:xfrm>
          <a:prstGeom prst="rect">
            <a:avLst/>
          </a:prstGeom>
          <a:noFill/>
        </p:spPr>
        <p:txBody>
          <a:bodyPr wrap="none" rtlCol="0">
            <a:spAutoFit/>
          </a:bodyPr>
          <a:lstStyle/>
          <a:p>
            <a:pPr marL="0" marR="0" lvl="0" indent="0" algn="ctr" rtl="0">
              <a:lnSpc>
                <a:spcPct val="100000"/>
              </a:lnSpc>
              <a:spcBef>
                <a:spcPts val="0"/>
              </a:spcBef>
              <a:spcAft>
                <a:spcPts val="0"/>
              </a:spcAft>
              <a:buNone/>
            </a:pPr>
            <a:r>
              <a:rPr lang="en-US" sz="800" b="0" i="0" u="none" strike="noStrike" cap="none" dirty="0">
                <a:solidFill>
                  <a:schemeClr val="dk1"/>
                </a:solidFill>
                <a:latin typeface="Mulish"/>
                <a:ea typeface="Mulish"/>
                <a:cs typeface="Mulish"/>
                <a:sym typeface="Mulish"/>
              </a:rPr>
              <a:t>CONFIDENTIAL PROPERTY OF </a:t>
            </a:r>
            <a:r>
              <a:rPr lang="en-US" sz="800" dirty="0">
                <a:solidFill>
                  <a:schemeClr val="dk1"/>
                </a:solidFill>
                <a:latin typeface="Mulish"/>
                <a:ea typeface="Mulish"/>
                <a:cs typeface="Mulish"/>
                <a:sym typeface="Mulish"/>
              </a:rPr>
              <a:t>RENCO LLC</a:t>
            </a:r>
            <a:r>
              <a:rPr lang="en-US" sz="800" b="0" i="0" u="none" strike="noStrike" cap="none" dirty="0">
                <a:solidFill>
                  <a:schemeClr val="dk1"/>
                </a:solidFill>
                <a:latin typeface="Mulish"/>
                <a:ea typeface="Mulish"/>
                <a:cs typeface="Mulish"/>
                <a:sym typeface="Mulish"/>
              </a:rPr>
              <a:t>. DO NOT REPRODUCE WITHOUT EXPRESS PERMISSION OF RENCO LLC</a:t>
            </a:r>
            <a:r>
              <a:rPr lang="en-US" sz="800" dirty="0">
                <a:solidFill>
                  <a:schemeClr val="dk1"/>
                </a:solidFill>
                <a:latin typeface="Mulish"/>
                <a:ea typeface="Mulish"/>
                <a:cs typeface="Mulish"/>
                <a:sym typeface="Mulish"/>
              </a:rPr>
              <a:t>.</a:t>
            </a:r>
            <a:endParaRPr lang="en-US" sz="800" b="0" i="0" u="none" strike="noStrike" cap="none" dirty="0">
              <a:solidFill>
                <a:schemeClr val="dk1"/>
              </a:solidFill>
              <a:latin typeface="Arial"/>
              <a:ea typeface="Arial"/>
              <a:cs typeface="Arial"/>
              <a:sym typeface="Arial"/>
            </a:endParaRPr>
          </a:p>
        </p:txBody>
      </p:sp>
      <p:sp>
        <p:nvSpPr>
          <p:cNvPr id="3" name="TextBox 2">
            <a:extLst>
              <a:ext uri="{FF2B5EF4-FFF2-40B4-BE49-F238E27FC236}">
                <a16:creationId xmlns:a16="http://schemas.microsoft.com/office/drawing/2014/main" id="{2696124E-5464-CDA3-C46C-94ADD2096D05}"/>
              </a:ext>
            </a:extLst>
          </p:cNvPr>
          <p:cNvSpPr txBox="1"/>
          <p:nvPr/>
        </p:nvSpPr>
        <p:spPr>
          <a:xfrm>
            <a:off x="3786562" y="761052"/>
            <a:ext cx="3893823" cy="646331"/>
          </a:xfrm>
          <a:prstGeom prst="rect">
            <a:avLst/>
          </a:prstGeom>
          <a:noFill/>
        </p:spPr>
        <p:txBody>
          <a:bodyPr wrap="none" rtlCol="0">
            <a:spAutoFit/>
          </a:bodyPr>
          <a:lstStyle/>
          <a:p>
            <a:r>
              <a:rPr lang="en-US" sz="3600" dirty="0">
                <a:solidFill>
                  <a:schemeClr val="accent1">
                    <a:lumMod val="50000"/>
                  </a:schemeClr>
                </a:solidFill>
                <a:latin typeface="Aptos" panose="020B0004020202020204" pitchFamily="34" charset="0"/>
                <a:cs typeface="Times New Roman"/>
                <a:sym typeface="Times New Roman"/>
              </a:rPr>
              <a:t>Supply Challenges</a:t>
            </a:r>
            <a:endParaRPr lang="en-US" sz="3600" dirty="0">
              <a:solidFill>
                <a:schemeClr val="accent1">
                  <a:lumMod val="50000"/>
                </a:schemeClr>
              </a:solidFill>
              <a:latin typeface="Aptos" panose="020B0004020202020204" pitchFamily="34" charset="0"/>
              <a:cs typeface="Times New Roman"/>
            </a:endParaRPr>
          </a:p>
        </p:txBody>
      </p:sp>
      <p:sp>
        <p:nvSpPr>
          <p:cNvPr id="6" name="TextBox 5">
            <a:extLst>
              <a:ext uri="{FF2B5EF4-FFF2-40B4-BE49-F238E27FC236}">
                <a16:creationId xmlns:a16="http://schemas.microsoft.com/office/drawing/2014/main" id="{062AD5F4-FB74-77E0-F293-F395335E6A52}"/>
              </a:ext>
            </a:extLst>
          </p:cNvPr>
          <p:cNvSpPr txBox="1"/>
          <p:nvPr/>
        </p:nvSpPr>
        <p:spPr>
          <a:xfrm>
            <a:off x="5615093" y="670560"/>
            <a:ext cx="4497494" cy="369332"/>
          </a:xfrm>
          <a:prstGeom prst="rect">
            <a:avLst/>
          </a:prstGeom>
          <a:noFill/>
        </p:spPr>
        <p:txBody>
          <a:bodyPr wrap="square" rtlCol="0">
            <a:spAutoFit/>
          </a:bodyPr>
          <a:lstStyle/>
          <a:p>
            <a:endParaRPr lang="en-US" dirty="0"/>
          </a:p>
        </p:txBody>
      </p:sp>
      <p:sp>
        <p:nvSpPr>
          <p:cNvPr id="13" name="TextBox 12">
            <a:extLst>
              <a:ext uri="{FF2B5EF4-FFF2-40B4-BE49-F238E27FC236}">
                <a16:creationId xmlns:a16="http://schemas.microsoft.com/office/drawing/2014/main" id="{A56DF800-69E9-CF13-F015-FDFAC54A98C3}"/>
              </a:ext>
            </a:extLst>
          </p:cNvPr>
          <p:cNvSpPr txBox="1"/>
          <p:nvPr/>
        </p:nvSpPr>
        <p:spPr>
          <a:xfrm>
            <a:off x="3752855" y="1510671"/>
            <a:ext cx="8221969" cy="4924425"/>
          </a:xfrm>
          <a:prstGeom prst="rect">
            <a:avLst/>
          </a:prstGeom>
          <a:noFill/>
        </p:spPr>
        <p:txBody>
          <a:bodyPr wrap="square">
            <a:spAutoFit/>
          </a:bodyPr>
          <a:lstStyle/>
          <a:p>
            <a:pPr indent="-285750" defTabSz="287338">
              <a:lnSpc>
                <a:spcPts val="2459"/>
              </a:lnSpc>
              <a:spcBef>
                <a:spcPts val="1200"/>
              </a:spcBef>
              <a:buFont typeface="Wingdings" panose="05000000000000000000" pitchFamily="2" charset="2"/>
              <a:buChar char="§"/>
            </a:pPr>
            <a:r>
              <a:rPr lang="en-US" sz="1600" dirty="0">
                <a:solidFill>
                  <a:schemeClr val="dk1"/>
                </a:solidFill>
                <a:sym typeface="Arial"/>
              </a:rPr>
              <a:t>The COVID-19 pandemic exposed a critical weakness in the U.S. medical supply 	chain- the extreme overreliance on foreign countries for U.S. medical supplies.</a:t>
            </a:r>
          </a:p>
          <a:p>
            <a:pPr indent="-285750" defTabSz="287338">
              <a:lnSpc>
                <a:spcPts val="2459"/>
              </a:lnSpc>
              <a:spcBef>
                <a:spcPts val="1200"/>
              </a:spcBef>
              <a:buFont typeface="Wingdings" panose="05000000000000000000" pitchFamily="2" charset="2"/>
              <a:buChar char="§"/>
            </a:pPr>
            <a:r>
              <a:rPr lang="en-US" sz="1600" dirty="0">
                <a:solidFill>
                  <a:schemeClr val="dk1"/>
                </a:solidFill>
                <a:sym typeface="Arial"/>
              </a:rPr>
              <a:t>Fewer than 1% of Nitrile Gloves are manufactured in the U.S.</a:t>
            </a:r>
          </a:p>
          <a:p>
            <a:pPr indent="-285750" defTabSz="287338">
              <a:lnSpc>
                <a:spcPts val="2459"/>
              </a:lnSpc>
              <a:spcBef>
                <a:spcPts val="1200"/>
              </a:spcBef>
              <a:buFont typeface="Wingdings" panose="05000000000000000000" pitchFamily="2" charset="2"/>
              <a:buChar char="§"/>
            </a:pPr>
            <a:r>
              <a:rPr lang="en-US" sz="1600" dirty="0">
                <a:solidFill>
                  <a:schemeClr val="dk1"/>
                </a:solidFill>
                <a:sym typeface="Arial"/>
              </a:rPr>
              <a:t>In 2019, the year preceding the COVID-19 pandemic, 11% of medical exam gloves used in 	the U.S. were imported from China. </a:t>
            </a:r>
          </a:p>
          <a:p>
            <a:pPr indent="-285750" defTabSz="287338">
              <a:lnSpc>
                <a:spcPts val="2459"/>
              </a:lnSpc>
              <a:spcBef>
                <a:spcPts val="1200"/>
              </a:spcBef>
              <a:buFont typeface="Wingdings" panose="05000000000000000000" pitchFamily="2" charset="2"/>
              <a:buChar char="§"/>
            </a:pPr>
            <a:r>
              <a:rPr lang="en-US" sz="1600" dirty="0">
                <a:solidFill>
                  <a:schemeClr val="dk1"/>
                </a:solidFill>
                <a:sym typeface="Arial"/>
              </a:rPr>
              <a:t>By Q2 2023, 41% of 	the gloves used in the U.S. were imported from China. The 	weaponization by China of a critical aspect of PPE has businesses and government 	concerned as they seek solutions to a probable disruption to our supply chain.</a:t>
            </a:r>
          </a:p>
          <a:p>
            <a:pPr indent="-285750" defTabSz="287338">
              <a:lnSpc>
                <a:spcPts val="2459"/>
              </a:lnSpc>
              <a:spcBef>
                <a:spcPts val="1200"/>
              </a:spcBef>
              <a:buFont typeface="Wingdings" panose="05000000000000000000" pitchFamily="2" charset="2"/>
              <a:buChar char="§"/>
            </a:pPr>
            <a:r>
              <a:rPr lang="en-US" sz="1600" dirty="0">
                <a:solidFill>
                  <a:schemeClr val="dk1"/>
                </a:solidFill>
                <a:sym typeface="Arial"/>
              </a:rPr>
              <a:t>Beyond supply chain issues, the quality of Nitrile Gloves manufactured oversees has 	dropped significantly– frontline workers and first responders are receiving gloves made 	with poor quality NBR and some, with stains and tears, putting their health and safety at 	risk.</a:t>
            </a:r>
          </a:p>
          <a:p>
            <a:pPr>
              <a:spcBef>
                <a:spcPts val="1200"/>
              </a:spcBef>
            </a:pPr>
            <a:endParaRPr lang="en-US" sz="1400" dirty="0">
              <a:solidFill>
                <a:schemeClr val="tx1">
                  <a:lumMod val="95000"/>
                  <a:lumOff val="5000"/>
                </a:schemeClr>
              </a:solidFill>
              <a:latin typeface="Mulish" panose="020B0604020202020204"/>
            </a:endParaRPr>
          </a:p>
        </p:txBody>
      </p:sp>
      <p:pic>
        <p:nvPicPr>
          <p:cNvPr id="16" name="Picture 15">
            <a:extLst>
              <a:ext uri="{FF2B5EF4-FFF2-40B4-BE49-F238E27FC236}">
                <a16:creationId xmlns:a16="http://schemas.microsoft.com/office/drawing/2014/main" id="{5DAD1116-3599-17E2-32AA-5B0426B40FA4}"/>
              </a:ext>
            </a:extLst>
          </p:cNvPr>
          <p:cNvPicPr>
            <a:picLocks noChangeAspect="1"/>
          </p:cNvPicPr>
          <p:nvPr/>
        </p:nvPicPr>
        <p:blipFill>
          <a:blip r:embed="rId4"/>
          <a:stretch>
            <a:fillRect/>
          </a:stretch>
        </p:blipFill>
        <p:spPr>
          <a:xfrm>
            <a:off x="-2" y="104172"/>
            <a:ext cx="3699351" cy="6748616"/>
          </a:xfrm>
          <a:prstGeom prst="rect">
            <a:avLst/>
          </a:prstGeom>
        </p:spPr>
      </p:pic>
    </p:spTree>
    <p:extLst>
      <p:ext uri="{BB962C8B-B14F-4D97-AF65-F5344CB8AC3E}">
        <p14:creationId xmlns:p14="http://schemas.microsoft.com/office/powerpoint/2010/main" val="2013130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04B93D2-3EEB-4B17-80BC-13C6C0D3984A}"/>
              </a:ext>
            </a:extLst>
          </p:cNvPr>
          <p:cNvSpPr txBox="1"/>
          <p:nvPr/>
        </p:nvSpPr>
        <p:spPr>
          <a:xfrm>
            <a:off x="609600" y="535236"/>
            <a:ext cx="6991350" cy="707886"/>
          </a:xfrm>
          <a:prstGeom prst="rect">
            <a:avLst/>
          </a:prstGeom>
          <a:noFill/>
        </p:spPr>
        <p:txBody>
          <a:bodyPr wrap="square" rtlCol="0">
            <a:spAutoFit/>
          </a:bodyPr>
          <a:lstStyle/>
          <a:p>
            <a:r>
              <a:rPr lang="en-US" sz="4000" b="1" dirty="0">
                <a:solidFill>
                  <a:srgbClr val="4B6FC9"/>
                </a:solidFill>
                <a:latin typeface="Roboto Black" panose="02000000000000000000" pitchFamily="2" charset="0"/>
                <a:ea typeface="Roboto Black" panose="02000000000000000000" pitchFamily="2" charset="0"/>
                <a:cs typeface="Roboto Black" panose="02000000000000000000" pitchFamily="2" charset="0"/>
              </a:rPr>
              <a:t>Market Size and Data</a:t>
            </a:r>
            <a:endParaRPr lang="sr-Latn-RS" sz="4000" b="1" dirty="0">
              <a:solidFill>
                <a:srgbClr val="4B6FC9"/>
              </a:solidFill>
              <a:latin typeface="Roboto Black" panose="02000000000000000000" pitchFamily="2" charset="0"/>
              <a:ea typeface="Roboto Black" panose="02000000000000000000" pitchFamily="2" charset="0"/>
              <a:cs typeface="Roboto Black" panose="02000000000000000000" pitchFamily="2" charset="0"/>
            </a:endParaRPr>
          </a:p>
        </p:txBody>
      </p:sp>
      <p:sp>
        <p:nvSpPr>
          <p:cNvPr id="33" name="TextBox 32">
            <a:extLst>
              <a:ext uri="{FF2B5EF4-FFF2-40B4-BE49-F238E27FC236}">
                <a16:creationId xmlns:a16="http://schemas.microsoft.com/office/drawing/2014/main" id="{4BC6D606-3062-4957-9209-39861F32F2B1}"/>
              </a:ext>
            </a:extLst>
          </p:cNvPr>
          <p:cNvSpPr txBox="1"/>
          <p:nvPr/>
        </p:nvSpPr>
        <p:spPr>
          <a:xfrm>
            <a:off x="609601" y="6147565"/>
            <a:ext cx="1790700" cy="276999"/>
          </a:xfrm>
          <a:prstGeom prst="rect">
            <a:avLst/>
          </a:prstGeom>
          <a:noFill/>
        </p:spPr>
        <p:txBody>
          <a:bodyPr wrap="square" rtlCol="0">
            <a:spAutoFit/>
          </a:bodyPr>
          <a:lstStyle/>
          <a:p>
            <a:r>
              <a:rPr lang="en-US" sz="1200" b="1" dirty="0">
                <a:solidFill>
                  <a:srgbClr val="4B6FC9"/>
                </a:solidFill>
                <a:latin typeface="Roboto Light" panose="02000000000000000000" pitchFamily="2" charset="0"/>
                <a:ea typeface="Roboto Light" panose="02000000000000000000" pitchFamily="2" charset="0"/>
                <a:cs typeface="Roboto Light" panose="02000000000000000000" pitchFamily="2" charset="0"/>
              </a:rPr>
              <a:t>rencogloves.com</a:t>
            </a:r>
            <a:endParaRPr lang="sr-Latn-RS" sz="1200" b="1" dirty="0">
              <a:solidFill>
                <a:srgbClr val="4B6FC9"/>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34" name="Straight Connector 33">
            <a:extLst>
              <a:ext uri="{FF2B5EF4-FFF2-40B4-BE49-F238E27FC236}">
                <a16:creationId xmlns:a16="http://schemas.microsoft.com/office/drawing/2014/main" id="{1F1EBA17-536F-4A1C-B87A-F8B48D225EDB}"/>
              </a:ext>
            </a:extLst>
          </p:cNvPr>
          <p:cNvCxnSpPr>
            <a:cxnSpLocks/>
          </p:cNvCxnSpPr>
          <p:nvPr/>
        </p:nvCxnSpPr>
        <p:spPr>
          <a:xfrm>
            <a:off x="1952625" y="6286500"/>
            <a:ext cx="9334500" cy="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76AAC14-4D9C-4E6E-A924-1CB1A0AAE18B}"/>
              </a:ext>
            </a:extLst>
          </p:cNvPr>
          <p:cNvSpPr txBox="1"/>
          <p:nvPr/>
        </p:nvSpPr>
        <p:spPr>
          <a:xfrm>
            <a:off x="11391899" y="6147565"/>
            <a:ext cx="285749" cy="276999"/>
          </a:xfrm>
          <a:prstGeom prst="rect">
            <a:avLst/>
          </a:prstGeom>
          <a:noFill/>
        </p:spPr>
        <p:txBody>
          <a:bodyPr wrap="square" rtlCol="0">
            <a:spAutoFit/>
          </a:bodyPr>
          <a:lstStyle/>
          <a:p>
            <a:fld id="{EB2AEB71-B72F-43CF-B0C2-2AC7548EB8B0}" type="slidenum">
              <a:rPr lang="en-US" sz="1200" b="1" smtClean="0">
                <a:solidFill>
                  <a:srgbClr val="4B6FC9"/>
                </a:solidFill>
                <a:latin typeface="Roboto Light" panose="02000000000000000000" pitchFamily="2" charset="0"/>
                <a:ea typeface="Roboto Light" panose="02000000000000000000" pitchFamily="2" charset="0"/>
                <a:cs typeface="Roboto Light" panose="02000000000000000000" pitchFamily="2" charset="0"/>
              </a:rPr>
              <a:t>14</a:t>
            </a:fld>
            <a:endParaRPr lang="sr-Latn-RS" sz="1200" b="1" dirty="0">
              <a:solidFill>
                <a:srgbClr val="4B6FC9"/>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6" name="TextBox 5">
            <a:extLst>
              <a:ext uri="{FF2B5EF4-FFF2-40B4-BE49-F238E27FC236}">
                <a16:creationId xmlns:a16="http://schemas.microsoft.com/office/drawing/2014/main" id="{CB44B887-4A64-49C0-98C5-F98958D3FD69}"/>
              </a:ext>
            </a:extLst>
          </p:cNvPr>
          <p:cNvSpPr txBox="1"/>
          <p:nvPr/>
        </p:nvSpPr>
        <p:spPr>
          <a:xfrm>
            <a:off x="642934" y="1556068"/>
            <a:ext cx="6413185" cy="276999"/>
          </a:xfrm>
          <a:prstGeom prst="rect">
            <a:avLst/>
          </a:prstGeom>
          <a:noFill/>
        </p:spPr>
        <p:txBody>
          <a:bodyPr wrap="square" rtlCol="0">
            <a:spAutoFit/>
          </a:bodyPr>
          <a:lstStyle/>
          <a:p>
            <a:r>
              <a:rPr lang="en-US" sz="1200" b="1" dirty="0">
                <a:latin typeface="Roboto" panose="02000000000000000000" pitchFamily="2" charset="0"/>
                <a:ea typeface="Roboto" panose="02000000000000000000" pitchFamily="2" charset="0"/>
                <a:cs typeface="Roboto" panose="02000000000000000000" pitchFamily="2" charset="0"/>
              </a:rPr>
              <a:t>USA Nitrile latex and Glove demands and Utilization Analysis</a:t>
            </a:r>
            <a:endParaRPr lang="sr-Latn-RS" sz="1200" b="1" dirty="0">
              <a:latin typeface="Roboto" panose="02000000000000000000" pitchFamily="2" charset="0"/>
              <a:ea typeface="Roboto" panose="02000000000000000000" pitchFamily="2" charset="0"/>
              <a:cs typeface="Roboto" panose="02000000000000000000" pitchFamily="2" charset="0"/>
            </a:endParaRPr>
          </a:p>
        </p:txBody>
      </p:sp>
      <p:sp>
        <p:nvSpPr>
          <p:cNvPr id="9" name="TextBox 8">
            <a:extLst>
              <a:ext uri="{FF2B5EF4-FFF2-40B4-BE49-F238E27FC236}">
                <a16:creationId xmlns:a16="http://schemas.microsoft.com/office/drawing/2014/main" id="{169AB9BB-6F7C-4A90-BB93-B7198EB1D96A}"/>
              </a:ext>
            </a:extLst>
          </p:cNvPr>
          <p:cNvSpPr txBox="1"/>
          <p:nvPr/>
        </p:nvSpPr>
        <p:spPr>
          <a:xfrm>
            <a:off x="642934" y="1894622"/>
            <a:ext cx="5133026" cy="830997"/>
          </a:xfrm>
          <a:prstGeom prst="rect">
            <a:avLst/>
          </a:prstGeom>
          <a:noFill/>
        </p:spPr>
        <p:txBody>
          <a:bodyPr wrap="square" rtlCol="0">
            <a:spAutoFit/>
          </a:bodyPr>
          <a:lstStyle/>
          <a:p>
            <a:r>
              <a:rPr lang="en-US" sz="1200" dirty="0">
                <a:latin typeface="Roboto Light" panose="02000000000000000000" pitchFamily="2" charset="0"/>
                <a:ea typeface="Roboto Light" panose="02000000000000000000" pitchFamily="2" charset="0"/>
                <a:cs typeface="Roboto Light" panose="02000000000000000000" pitchFamily="2" charset="0"/>
              </a:rPr>
              <a:t>SA has been consumed about 100 billion pieces nitrile examination glove before COVID-19 which is about 30-35% of global nitrile examination glove consumption. During pandemic 2020-2021 period that the demand is double and estimated the demand growing is about 8% a year aft </a:t>
            </a:r>
          </a:p>
        </p:txBody>
      </p:sp>
      <p:sp>
        <p:nvSpPr>
          <p:cNvPr id="10" name="TextBox 9">
            <a:extLst>
              <a:ext uri="{FF2B5EF4-FFF2-40B4-BE49-F238E27FC236}">
                <a16:creationId xmlns:a16="http://schemas.microsoft.com/office/drawing/2014/main" id="{64A26DF8-E41F-4689-AD60-326A8181577A}"/>
              </a:ext>
            </a:extLst>
          </p:cNvPr>
          <p:cNvSpPr txBox="1"/>
          <p:nvPr/>
        </p:nvSpPr>
        <p:spPr>
          <a:xfrm>
            <a:off x="6504617" y="1837334"/>
            <a:ext cx="4420558" cy="646331"/>
          </a:xfrm>
          <a:prstGeom prst="rect">
            <a:avLst/>
          </a:prstGeom>
          <a:noFill/>
        </p:spPr>
        <p:txBody>
          <a:bodyPr wrap="square" rtlCol="0">
            <a:spAutoFit/>
          </a:bodyPr>
          <a:lstStyle/>
          <a:p>
            <a:r>
              <a:rPr lang="en-US" sz="1200" dirty="0">
                <a:latin typeface="Roboto Light" panose="02000000000000000000" pitchFamily="2" charset="0"/>
                <a:ea typeface="Roboto Light" panose="02000000000000000000" pitchFamily="2" charset="0"/>
                <a:cs typeface="Roboto Light" panose="02000000000000000000" pitchFamily="2" charset="0"/>
              </a:rPr>
              <a:t>Estimated at least 50% of glove consumption is supplied by the domestic manufacturers by the policy supporting and good willing of “Buying American Products”. </a:t>
            </a:r>
          </a:p>
        </p:txBody>
      </p:sp>
      <p:graphicFrame>
        <p:nvGraphicFramePr>
          <p:cNvPr id="2" name="Table 1">
            <a:extLst>
              <a:ext uri="{FF2B5EF4-FFF2-40B4-BE49-F238E27FC236}">
                <a16:creationId xmlns:a16="http://schemas.microsoft.com/office/drawing/2014/main" id="{FA85CAFE-29D1-4473-9851-0B688264FE1A}"/>
              </a:ext>
            </a:extLst>
          </p:cNvPr>
          <p:cNvGraphicFramePr>
            <a:graphicFrameLocks noGrp="1"/>
          </p:cNvGraphicFramePr>
          <p:nvPr>
            <p:extLst>
              <p:ext uri="{D42A27DB-BD31-4B8C-83A1-F6EECF244321}">
                <p14:modId xmlns:p14="http://schemas.microsoft.com/office/powerpoint/2010/main" val="2321476089"/>
              </p:ext>
            </p:extLst>
          </p:nvPr>
        </p:nvGraphicFramePr>
        <p:xfrm>
          <a:off x="733425" y="3043902"/>
          <a:ext cx="10296525" cy="2592000"/>
        </p:xfrm>
        <a:graphic>
          <a:graphicData uri="http://schemas.openxmlformats.org/drawingml/2006/table">
            <a:tbl>
              <a:tblPr firstRow="1" firstCol="1" bandRow="1">
                <a:tableStyleId>{C083E6E3-FA7D-4D7B-A595-EF9225AFEA82}</a:tableStyleId>
              </a:tblPr>
              <a:tblGrid>
                <a:gridCol w="3796715">
                  <a:extLst>
                    <a:ext uri="{9D8B030D-6E8A-4147-A177-3AD203B41FA5}">
                      <a16:colId xmlns:a16="http://schemas.microsoft.com/office/drawing/2014/main" val="2943506897"/>
                    </a:ext>
                  </a:extLst>
                </a:gridCol>
                <a:gridCol w="1413451">
                  <a:extLst>
                    <a:ext uri="{9D8B030D-6E8A-4147-A177-3AD203B41FA5}">
                      <a16:colId xmlns:a16="http://schemas.microsoft.com/office/drawing/2014/main" val="304886910"/>
                    </a:ext>
                  </a:extLst>
                </a:gridCol>
                <a:gridCol w="1021399">
                  <a:extLst>
                    <a:ext uri="{9D8B030D-6E8A-4147-A177-3AD203B41FA5}">
                      <a16:colId xmlns:a16="http://schemas.microsoft.com/office/drawing/2014/main" val="301920230"/>
                    </a:ext>
                  </a:extLst>
                </a:gridCol>
                <a:gridCol w="1031716">
                  <a:extLst>
                    <a:ext uri="{9D8B030D-6E8A-4147-A177-3AD203B41FA5}">
                      <a16:colId xmlns:a16="http://schemas.microsoft.com/office/drawing/2014/main" val="3294480146"/>
                    </a:ext>
                  </a:extLst>
                </a:gridCol>
                <a:gridCol w="887275">
                  <a:extLst>
                    <a:ext uri="{9D8B030D-6E8A-4147-A177-3AD203B41FA5}">
                      <a16:colId xmlns:a16="http://schemas.microsoft.com/office/drawing/2014/main" val="1476177912"/>
                    </a:ext>
                  </a:extLst>
                </a:gridCol>
                <a:gridCol w="1062667">
                  <a:extLst>
                    <a:ext uri="{9D8B030D-6E8A-4147-A177-3AD203B41FA5}">
                      <a16:colId xmlns:a16="http://schemas.microsoft.com/office/drawing/2014/main" val="1525948187"/>
                    </a:ext>
                  </a:extLst>
                </a:gridCol>
                <a:gridCol w="1083302">
                  <a:extLst>
                    <a:ext uri="{9D8B030D-6E8A-4147-A177-3AD203B41FA5}">
                      <a16:colId xmlns:a16="http://schemas.microsoft.com/office/drawing/2014/main" val="574148484"/>
                    </a:ext>
                  </a:extLst>
                </a:gridCol>
              </a:tblGrid>
              <a:tr h="288000">
                <a:tc>
                  <a:txBody>
                    <a:bodyPr/>
                    <a:lstStyle/>
                    <a:p>
                      <a:r>
                        <a:rPr lang="en-US" sz="900" b="0" dirty="0">
                          <a:effectLst/>
                          <a:latin typeface="Roboto Medium" panose="02000000000000000000" pitchFamily="2" charset="0"/>
                          <a:ea typeface="Roboto Medium" panose="02000000000000000000" pitchFamily="2" charset="0"/>
                          <a:cs typeface="Roboto Medium" panose="02000000000000000000" pitchFamily="2" charset="0"/>
                        </a:rPr>
                        <a:t>Description </a:t>
                      </a:r>
                      <a:endParaRPr lang="sr-Latn-RS" sz="1200" b="0" dirty="0">
                        <a:effectLst/>
                        <a:latin typeface="Roboto Medium" panose="02000000000000000000" pitchFamily="2" charset="0"/>
                        <a:ea typeface="Roboto Medium" panose="02000000000000000000" pitchFamily="2" charset="0"/>
                        <a:cs typeface="Roboto Medium" panose="02000000000000000000" pitchFamily="2" charset="0"/>
                      </a:endParaRPr>
                    </a:p>
                  </a:txBody>
                  <a:tcPr marL="9525" marR="9525" marT="9525" marB="9525" anchor="ctr"/>
                </a:tc>
                <a:tc>
                  <a:txBody>
                    <a:bodyPr/>
                    <a:lstStyle/>
                    <a:p>
                      <a:r>
                        <a:rPr lang="en-US" sz="900" b="0">
                          <a:effectLst/>
                          <a:latin typeface="Roboto Medium" panose="02000000000000000000" pitchFamily="2" charset="0"/>
                          <a:ea typeface="Roboto Medium" panose="02000000000000000000" pitchFamily="2" charset="0"/>
                          <a:cs typeface="Roboto Medium" panose="02000000000000000000" pitchFamily="2" charset="0"/>
                        </a:rPr>
                        <a:t>2020-2021 </a:t>
                      </a:r>
                      <a:endParaRPr lang="sr-Latn-RS" sz="1200" b="0">
                        <a:effectLst/>
                        <a:latin typeface="Roboto Medium" panose="02000000000000000000" pitchFamily="2" charset="0"/>
                        <a:ea typeface="Roboto Medium" panose="02000000000000000000" pitchFamily="2" charset="0"/>
                        <a:cs typeface="Roboto Medium" panose="02000000000000000000" pitchFamily="2" charset="0"/>
                      </a:endParaRPr>
                    </a:p>
                  </a:txBody>
                  <a:tcPr marL="9525" marR="9525" marT="9525" marB="9525" anchor="ctr"/>
                </a:tc>
                <a:tc>
                  <a:txBody>
                    <a:bodyPr/>
                    <a:lstStyle/>
                    <a:p>
                      <a:r>
                        <a:rPr lang="en-US" sz="900" b="0">
                          <a:effectLst/>
                          <a:latin typeface="Roboto Medium" panose="02000000000000000000" pitchFamily="2" charset="0"/>
                          <a:ea typeface="Roboto Medium" panose="02000000000000000000" pitchFamily="2" charset="0"/>
                          <a:cs typeface="Roboto Medium" panose="02000000000000000000" pitchFamily="2" charset="0"/>
                        </a:rPr>
                        <a:t>2022 </a:t>
                      </a:r>
                      <a:endParaRPr lang="sr-Latn-RS" sz="1200" b="0">
                        <a:effectLst/>
                        <a:latin typeface="Roboto Medium" panose="02000000000000000000" pitchFamily="2" charset="0"/>
                        <a:ea typeface="Roboto Medium" panose="02000000000000000000" pitchFamily="2" charset="0"/>
                        <a:cs typeface="Roboto Medium" panose="02000000000000000000" pitchFamily="2" charset="0"/>
                      </a:endParaRPr>
                    </a:p>
                  </a:txBody>
                  <a:tcPr marL="9525" marR="9525" marT="9525" marB="9525" anchor="ctr"/>
                </a:tc>
                <a:tc>
                  <a:txBody>
                    <a:bodyPr/>
                    <a:lstStyle/>
                    <a:p>
                      <a:r>
                        <a:rPr lang="en-US" sz="900" b="0" dirty="0">
                          <a:effectLst/>
                          <a:latin typeface="Roboto Medium" panose="02000000000000000000" pitchFamily="2" charset="0"/>
                          <a:ea typeface="Roboto Medium" panose="02000000000000000000" pitchFamily="2" charset="0"/>
                          <a:cs typeface="Roboto Medium" panose="02000000000000000000" pitchFamily="2" charset="0"/>
                        </a:rPr>
                        <a:t>2023 </a:t>
                      </a:r>
                      <a:endParaRPr lang="sr-Latn-RS" sz="1200" b="0" dirty="0">
                        <a:effectLst/>
                        <a:latin typeface="Roboto Medium" panose="02000000000000000000" pitchFamily="2" charset="0"/>
                        <a:ea typeface="Roboto Medium" panose="02000000000000000000" pitchFamily="2" charset="0"/>
                        <a:cs typeface="Roboto Medium" panose="02000000000000000000" pitchFamily="2" charset="0"/>
                      </a:endParaRPr>
                    </a:p>
                  </a:txBody>
                  <a:tcPr marL="9525" marR="9525" marT="9525" marB="9525" anchor="ctr"/>
                </a:tc>
                <a:tc>
                  <a:txBody>
                    <a:bodyPr/>
                    <a:lstStyle/>
                    <a:p>
                      <a:r>
                        <a:rPr lang="en-US" sz="900" b="0" dirty="0">
                          <a:effectLst/>
                          <a:latin typeface="Roboto Medium" panose="02000000000000000000" pitchFamily="2" charset="0"/>
                          <a:ea typeface="Roboto Medium" panose="02000000000000000000" pitchFamily="2" charset="0"/>
                          <a:cs typeface="Roboto Medium" panose="02000000000000000000" pitchFamily="2" charset="0"/>
                        </a:rPr>
                        <a:t>2024 </a:t>
                      </a:r>
                      <a:endParaRPr lang="sr-Latn-RS" sz="1200" b="0" dirty="0">
                        <a:effectLst/>
                        <a:latin typeface="Roboto Medium" panose="02000000000000000000" pitchFamily="2" charset="0"/>
                        <a:ea typeface="Roboto Medium" panose="02000000000000000000" pitchFamily="2" charset="0"/>
                        <a:cs typeface="Roboto Medium" panose="02000000000000000000" pitchFamily="2" charset="0"/>
                      </a:endParaRPr>
                    </a:p>
                  </a:txBody>
                  <a:tcPr marL="9525" marR="9525" marT="9525" marB="9525" anchor="ctr"/>
                </a:tc>
                <a:tc>
                  <a:txBody>
                    <a:bodyPr/>
                    <a:lstStyle/>
                    <a:p>
                      <a:r>
                        <a:rPr lang="en-US" sz="900" b="0" dirty="0">
                          <a:effectLst/>
                          <a:latin typeface="Roboto Medium" panose="02000000000000000000" pitchFamily="2" charset="0"/>
                          <a:ea typeface="Roboto Medium" panose="02000000000000000000" pitchFamily="2" charset="0"/>
                          <a:cs typeface="Roboto Medium" panose="02000000000000000000" pitchFamily="2" charset="0"/>
                        </a:rPr>
                        <a:t>2025 </a:t>
                      </a:r>
                      <a:endParaRPr lang="sr-Latn-RS" sz="1200" b="0" dirty="0">
                        <a:effectLst/>
                        <a:latin typeface="Roboto Medium" panose="02000000000000000000" pitchFamily="2" charset="0"/>
                        <a:ea typeface="Roboto Medium" panose="02000000000000000000" pitchFamily="2" charset="0"/>
                        <a:cs typeface="Roboto Medium" panose="02000000000000000000" pitchFamily="2" charset="0"/>
                      </a:endParaRPr>
                    </a:p>
                  </a:txBody>
                  <a:tcPr marL="9525" marR="9525" marT="9525" marB="9525" anchor="ctr"/>
                </a:tc>
                <a:tc>
                  <a:txBody>
                    <a:bodyPr/>
                    <a:lstStyle/>
                    <a:p>
                      <a:r>
                        <a:rPr lang="en-US" sz="900" b="0" dirty="0">
                          <a:effectLst/>
                          <a:latin typeface="Roboto Medium" panose="02000000000000000000" pitchFamily="2" charset="0"/>
                          <a:ea typeface="Roboto Medium" panose="02000000000000000000" pitchFamily="2" charset="0"/>
                          <a:cs typeface="Roboto Medium" panose="02000000000000000000" pitchFamily="2" charset="0"/>
                        </a:rPr>
                        <a:t>2026 </a:t>
                      </a:r>
                      <a:endParaRPr lang="sr-Latn-RS" sz="1200" b="0" dirty="0">
                        <a:effectLst/>
                        <a:latin typeface="Roboto Medium" panose="02000000000000000000" pitchFamily="2" charset="0"/>
                        <a:ea typeface="Roboto Medium" panose="02000000000000000000" pitchFamily="2" charset="0"/>
                        <a:cs typeface="Roboto Medium" panose="02000000000000000000" pitchFamily="2" charset="0"/>
                      </a:endParaRPr>
                    </a:p>
                  </a:txBody>
                  <a:tcPr marL="9525" marR="9525" marT="9525" marB="9525" anchor="ctr"/>
                </a:tc>
                <a:extLst>
                  <a:ext uri="{0D108BD9-81ED-4DB2-BD59-A6C34878D82A}">
                    <a16:rowId xmlns:a16="http://schemas.microsoft.com/office/drawing/2014/main" val="3177484936"/>
                  </a:ext>
                </a:extLst>
              </a:tr>
              <a:tr h="288000">
                <a:tc>
                  <a:txBody>
                    <a:bodyPr/>
                    <a:lstStyle/>
                    <a:p>
                      <a:r>
                        <a:rPr lang="en-US" sz="900" b="0" dirty="0">
                          <a:effectLst/>
                          <a:latin typeface="Roboto Medium" panose="02000000000000000000" pitchFamily="2" charset="0"/>
                          <a:ea typeface="Roboto Medium" panose="02000000000000000000" pitchFamily="2" charset="0"/>
                          <a:cs typeface="Roboto Medium" panose="02000000000000000000" pitchFamily="2" charset="0"/>
                        </a:rPr>
                        <a:t>USA Glove Demand (Billions/year) </a:t>
                      </a:r>
                      <a:endParaRPr lang="sr-Latn-RS" sz="1200" b="0" dirty="0">
                        <a:effectLst/>
                        <a:latin typeface="Roboto Medium" panose="02000000000000000000" pitchFamily="2" charset="0"/>
                        <a:ea typeface="Roboto Medium" panose="02000000000000000000" pitchFamily="2" charset="0"/>
                        <a:cs typeface="Roboto Medium" panose="02000000000000000000" pitchFamily="2" charset="0"/>
                      </a:endParaRPr>
                    </a:p>
                  </a:txBody>
                  <a:tcPr marL="9525" marR="9525" marT="9525" marB="9525" anchor="ctr"/>
                </a:tc>
                <a:tc>
                  <a:txBody>
                    <a:bodyPr/>
                    <a:lstStyle/>
                    <a:p>
                      <a:r>
                        <a:rPr lang="en-US" sz="900" dirty="0">
                          <a:effectLst/>
                          <a:latin typeface="Roboto" panose="02000000000000000000" pitchFamily="2" charset="0"/>
                          <a:ea typeface="Roboto" panose="02000000000000000000" pitchFamily="2" charset="0"/>
                          <a:cs typeface="Roboto" panose="02000000000000000000" pitchFamily="2" charset="0"/>
                        </a:rPr>
                        <a:t>200B </a:t>
                      </a:r>
                      <a:endParaRPr lang="sr-Latn-RS" sz="1200" dirty="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dirty="0">
                          <a:effectLst/>
                          <a:latin typeface="Roboto" panose="02000000000000000000" pitchFamily="2" charset="0"/>
                          <a:ea typeface="Roboto" panose="02000000000000000000" pitchFamily="2" charset="0"/>
                          <a:cs typeface="Roboto" panose="02000000000000000000" pitchFamily="2" charset="0"/>
                        </a:rPr>
                        <a:t>126B </a:t>
                      </a:r>
                      <a:endParaRPr lang="sr-Latn-RS" sz="1200" dirty="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dirty="0">
                          <a:effectLst/>
                          <a:latin typeface="Roboto" panose="02000000000000000000" pitchFamily="2" charset="0"/>
                          <a:ea typeface="Roboto" panose="02000000000000000000" pitchFamily="2" charset="0"/>
                          <a:cs typeface="Roboto" panose="02000000000000000000" pitchFamily="2" charset="0"/>
                        </a:rPr>
                        <a:t>136B </a:t>
                      </a:r>
                      <a:endParaRPr lang="sr-Latn-RS" sz="1200" dirty="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147B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159B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172B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extLst>
                  <a:ext uri="{0D108BD9-81ED-4DB2-BD59-A6C34878D82A}">
                    <a16:rowId xmlns:a16="http://schemas.microsoft.com/office/drawing/2014/main" val="4190092671"/>
                  </a:ext>
                </a:extLst>
              </a:tr>
              <a:tr h="288000">
                <a:tc>
                  <a:txBody>
                    <a:bodyPr/>
                    <a:lstStyle/>
                    <a:p>
                      <a:r>
                        <a:rPr lang="en-US" sz="900" b="0">
                          <a:effectLst/>
                          <a:latin typeface="Roboto Medium" panose="02000000000000000000" pitchFamily="2" charset="0"/>
                          <a:ea typeface="Roboto Medium" panose="02000000000000000000" pitchFamily="2" charset="0"/>
                          <a:cs typeface="Roboto Medium" panose="02000000000000000000" pitchFamily="2" charset="0"/>
                        </a:rPr>
                        <a:t>50% Domestic supplying </a:t>
                      </a:r>
                      <a:endParaRPr lang="sr-Latn-RS" sz="1200" b="0">
                        <a:effectLst/>
                        <a:latin typeface="Roboto Medium" panose="02000000000000000000" pitchFamily="2" charset="0"/>
                        <a:ea typeface="Roboto Medium" panose="02000000000000000000" pitchFamily="2" charset="0"/>
                        <a:cs typeface="Roboto Medium"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&lt;1B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63B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68B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73.5B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79.5B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86B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extLst>
                  <a:ext uri="{0D108BD9-81ED-4DB2-BD59-A6C34878D82A}">
                    <a16:rowId xmlns:a16="http://schemas.microsoft.com/office/drawing/2014/main" val="291516369"/>
                  </a:ext>
                </a:extLst>
              </a:tr>
              <a:tr h="288000">
                <a:tc>
                  <a:txBody>
                    <a:bodyPr/>
                    <a:lstStyle/>
                    <a:p>
                      <a:r>
                        <a:rPr lang="en-US" sz="900" b="0" dirty="0">
                          <a:effectLst/>
                          <a:latin typeface="Roboto Medium" panose="02000000000000000000" pitchFamily="2" charset="0"/>
                          <a:ea typeface="Roboto Medium" panose="02000000000000000000" pitchFamily="2" charset="0"/>
                          <a:cs typeface="Roboto Medium" panose="02000000000000000000" pitchFamily="2" charset="0"/>
                        </a:rPr>
                        <a:t>Domestic Glove Capacity (Billion pieces/year) </a:t>
                      </a:r>
                      <a:endParaRPr lang="sr-Latn-RS" sz="1200" b="0" dirty="0">
                        <a:effectLst/>
                        <a:latin typeface="Roboto Medium" panose="02000000000000000000" pitchFamily="2" charset="0"/>
                        <a:ea typeface="Roboto Medium" panose="02000000000000000000" pitchFamily="2" charset="0"/>
                        <a:cs typeface="Roboto Medium" panose="02000000000000000000" pitchFamily="2" charset="0"/>
                      </a:endParaRPr>
                    </a:p>
                  </a:txBody>
                  <a:tcPr marL="9525" marR="9525" marT="9525" marB="9525" anchor="ctr"/>
                </a:tc>
                <a:tc>
                  <a:txBody>
                    <a:bodyPr/>
                    <a:lstStyle/>
                    <a:p>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20B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57B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90B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dirty="0">
                          <a:effectLst/>
                          <a:latin typeface="Roboto" panose="02000000000000000000" pitchFamily="2" charset="0"/>
                          <a:ea typeface="Roboto" panose="02000000000000000000" pitchFamily="2" charset="0"/>
                          <a:cs typeface="Roboto" panose="02000000000000000000" pitchFamily="2" charset="0"/>
                        </a:rPr>
                        <a:t>120B </a:t>
                      </a:r>
                      <a:endParaRPr lang="sr-Latn-RS" sz="1200" dirty="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131B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extLst>
                  <a:ext uri="{0D108BD9-81ED-4DB2-BD59-A6C34878D82A}">
                    <a16:rowId xmlns:a16="http://schemas.microsoft.com/office/drawing/2014/main" val="2944097180"/>
                  </a:ext>
                </a:extLst>
              </a:tr>
              <a:tr h="288000">
                <a:tc>
                  <a:txBody>
                    <a:bodyPr/>
                    <a:lstStyle/>
                    <a:p>
                      <a:r>
                        <a:rPr lang="en-US" sz="900" b="0" dirty="0">
                          <a:effectLst/>
                          <a:latin typeface="Roboto Medium" panose="02000000000000000000" pitchFamily="2" charset="0"/>
                          <a:ea typeface="Roboto Medium" panose="02000000000000000000" pitchFamily="2" charset="0"/>
                          <a:cs typeface="Roboto Medium" panose="02000000000000000000" pitchFamily="2" charset="0"/>
                        </a:rPr>
                        <a:t>Glove Capacity Utilization </a:t>
                      </a:r>
                      <a:endParaRPr lang="sr-Latn-RS" sz="1200" b="0" dirty="0">
                        <a:effectLst/>
                        <a:latin typeface="Roboto Medium" panose="02000000000000000000" pitchFamily="2" charset="0"/>
                        <a:ea typeface="Roboto Medium" panose="02000000000000000000" pitchFamily="2" charset="0"/>
                        <a:cs typeface="Roboto Medium" panose="02000000000000000000" pitchFamily="2" charset="0"/>
                      </a:endParaRPr>
                    </a:p>
                  </a:txBody>
                  <a:tcPr marL="9525" marR="9525" marT="9525" marB="9525" anchor="ctr"/>
                </a:tc>
                <a:tc>
                  <a:txBody>
                    <a:bodyPr/>
                    <a:lstStyle/>
                    <a:p>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315%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119.3%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81.7%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66.3%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65.6%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extLst>
                  <a:ext uri="{0D108BD9-81ED-4DB2-BD59-A6C34878D82A}">
                    <a16:rowId xmlns:a16="http://schemas.microsoft.com/office/drawing/2014/main" val="92111745"/>
                  </a:ext>
                </a:extLst>
              </a:tr>
              <a:tr h="288000">
                <a:tc>
                  <a:txBody>
                    <a:bodyPr/>
                    <a:lstStyle/>
                    <a:p>
                      <a:r>
                        <a:rPr lang="en-US" sz="900" b="0" dirty="0">
                          <a:effectLst/>
                          <a:latin typeface="Roboto Medium" panose="02000000000000000000" pitchFamily="2" charset="0"/>
                          <a:ea typeface="Roboto Medium" panose="02000000000000000000" pitchFamily="2" charset="0"/>
                          <a:cs typeface="Roboto Medium" panose="02000000000000000000" pitchFamily="2" charset="0"/>
                        </a:rPr>
                        <a:t>Import Glove Q’ty (Billions/year) </a:t>
                      </a:r>
                      <a:endParaRPr lang="sr-Latn-RS" sz="1200" b="0" dirty="0">
                        <a:effectLst/>
                        <a:latin typeface="Roboto Medium" panose="02000000000000000000" pitchFamily="2" charset="0"/>
                        <a:ea typeface="Roboto Medium" panose="02000000000000000000" pitchFamily="2" charset="0"/>
                        <a:cs typeface="Roboto Medium"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199B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106B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79B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73.5B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79.5B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86B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extLst>
                  <a:ext uri="{0D108BD9-81ED-4DB2-BD59-A6C34878D82A}">
                    <a16:rowId xmlns:a16="http://schemas.microsoft.com/office/drawing/2014/main" val="365911028"/>
                  </a:ext>
                </a:extLst>
              </a:tr>
              <a:tr h="288000">
                <a:tc>
                  <a:txBody>
                    <a:bodyPr/>
                    <a:lstStyle/>
                    <a:p>
                      <a:r>
                        <a:rPr lang="en-US" sz="900" b="0">
                          <a:effectLst/>
                          <a:latin typeface="Roboto Medium" panose="02000000000000000000" pitchFamily="2" charset="0"/>
                          <a:ea typeface="Roboto Medium" panose="02000000000000000000" pitchFamily="2" charset="0"/>
                          <a:cs typeface="Roboto Medium" panose="02000000000000000000" pitchFamily="2" charset="0"/>
                        </a:rPr>
                        <a:t>USA NBR Latex Demand </a:t>
                      </a:r>
                      <a:endParaRPr lang="sr-Latn-RS" sz="1200" b="0">
                        <a:effectLst/>
                        <a:latin typeface="Roboto Medium" panose="02000000000000000000" pitchFamily="2" charset="0"/>
                        <a:ea typeface="Roboto Medium" panose="02000000000000000000" pitchFamily="2" charset="0"/>
                        <a:cs typeface="Roboto Medium" panose="02000000000000000000" pitchFamily="2" charset="0"/>
                      </a:endParaRPr>
                    </a:p>
                  </a:txBody>
                  <a:tcPr marL="9525" marR="9525" marT="9525" marB="9525" anchor="ctr"/>
                </a:tc>
                <a:tc>
                  <a:txBody>
                    <a:bodyPr/>
                    <a:lstStyle/>
                    <a:p>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dirty="0">
                          <a:effectLst/>
                          <a:latin typeface="Roboto" panose="02000000000000000000" pitchFamily="2" charset="0"/>
                          <a:ea typeface="Roboto" panose="02000000000000000000" pitchFamily="2" charset="0"/>
                          <a:cs typeface="Roboto" panose="02000000000000000000" pitchFamily="2" charset="0"/>
                        </a:rPr>
                        <a:t>150,000 </a:t>
                      </a:r>
                      <a:endParaRPr lang="sr-Latn-RS" sz="1200" dirty="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427,500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551,250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596,250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645,000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extLst>
                  <a:ext uri="{0D108BD9-81ED-4DB2-BD59-A6C34878D82A}">
                    <a16:rowId xmlns:a16="http://schemas.microsoft.com/office/drawing/2014/main" val="233719310"/>
                  </a:ext>
                </a:extLst>
              </a:tr>
              <a:tr h="288000">
                <a:tc>
                  <a:txBody>
                    <a:bodyPr/>
                    <a:lstStyle/>
                    <a:p>
                      <a:r>
                        <a:rPr lang="en-US" sz="900" b="0">
                          <a:effectLst/>
                          <a:latin typeface="Roboto Medium" panose="02000000000000000000" pitchFamily="2" charset="0"/>
                          <a:ea typeface="Roboto Medium" panose="02000000000000000000" pitchFamily="2" charset="0"/>
                          <a:cs typeface="Roboto Medium" panose="02000000000000000000" pitchFamily="2" charset="0"/>
                        </a:rPr>
                        <a:t>NBR Latex Capacity (tons/year) </a:t>
                      </a:r>
                      <a:endParaRPr lang="sr-Latn-RS" sz="1200" b="0">
                        <a:effectLst/>
                        <a:latin typeface="Roboto Medium" panose="02000000000000000000" pitchFamily="2" charset="0"/>
                        <a:ea typeface="Roboto Medium" panose="02000000000000000000" pitchFamily="2" charset="0"/>
                        <a:cs typeface="Roboto Medium" panose="02000000000000000000" pitchFamily="2" charset="0"/>
                      </a:endParaRPr>
                    </a:p>
                  </a:txBody>
                  <a:tcPr marL="9525" marR="9525" marT="9525" marB="9525" anchor="ctr"/>
                </a:tc>
                <a:tc>
                  <a:txBody>
                    <a:bodyPr/>
                    <a:lstStyle/>
                    <a:p>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dirty="0">
                          <a:effectLst/>
                          <a:latin typeface="Roboto" panose="02000000000000000000" pitchFamily="2" charset="0"/>
                          <a:ea typeface="Roboto" panose="02000000000000000000" pitchFamily="2" charset="0"/>
                          <a:cs typeface="Roboto" panose="02000000000000000000" pitchFamily="2" charset="0"/>
                        </a:rPr>
                        <a:t>270,000 </a:t>
                      </a:r>
                      <a:endParaRPr lang="sr-Latn-RS" sz="1200" dirty="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400,000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580,000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580,000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580,000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extLst>
                  <a:ext uri="{0D108BD9-81ED-4DB2-BD59-A6C34878D82A}">
                    <a16:rowId xmlns:a16="http://schemas.microsoft.com/office/drawing/2014/main" val="1706406071"/>
                  </a:ext>
                </a:extLst>
              </a:tr>
              <a:tr h="288000">
                <a:tc>
                  <a:txBody>
                    <a:bodyPr/>
                    <a:lstStyle/>
                    <a:p>
                      <a:r>
                        <a:rPr lang="en-US" sz="900" b="0" dirty="0">
                          <a:effectLst/>
                          <a:latin typeface="Roboto Medium" panose="02000000000000000000" pitchFamily="2" charset="0"/>
                          <a:ea typeface="Roboto Medium" panose="02000000000000000000" pitchFamily="2" charset="0"/>
                          <a:cs typeface="Roboto Medium" panose="02000000000000000000" pitchFamily="2" charset="0"/>
                        </a:rPr>
                        <a:t>NBR Capacity Utilization </a:t>
                      </a:r>
                      <a:endParaRPr lang="sr-Latn-RS" sz="1200" b="0" dirty="0">
                        <a:effectLst/>
                        <a:latin typeface="Roboto Medium" panose="02000000000000000000" pitchFamily="2" charset="0"/>
                        <a:ea typeface="Roboto Medium" panose="02000000000000000000" pitchFamily="2" charset="0"/>
                        <a:cs typeface="Roboto Medium" panose="02000000000000000000" pitchFamily="2" charset="0"/>
                      </a:endParaRPr>
                    </a:p>
                  </a:txBody>
                  <a:tcPr marL="9525" marR="9525" marT="9525" marB="9525" anchor="ctr"/>
                </a:tc>
                <a:tc>
                  <a:txBody>
                    <a:bodyPr/>
                    <a:lstStyle/>
                    <a:p>
                      <a:endParaRPr lang="en-U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55.6%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dirty="0">
                          <a:effectLst/>
                          <a:latin typeface="Roboto" panose="02000000000000000000" pitchFamily="2" charset="0"/>
                          <a:ea typeface="Roboto" panose="02000000000000000000" pitchFamily="2" charset="0"/>
                          <a:cs typeface="Roboto" panose="02000000000000000000" pitchFamily="2" charset="0"/>
                        </a:rPr>
                        <a:t>107% </a:t>
                      </a:r>
                      <a:endParaRPr lang="sr-Latn-RS" sz="1200" dirty="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dirty="0">
                          <a:effectLst/>
                          <a:latin typeface="Roboto" panose="02000000000000000000" pitchFamily="2" charset="0"/>
                          <a:ea typeface="Roboto" panose="02000000000000000000" pitchFamily="2" charset="0"/>
                          <a:cs typeface="Roboto" panose="02000000000000000000" pitchFamily="2" charset="0"/>
                        </a:rPr>
                        <a:t>95% </a:t>
                      </a:r>
                      <a:endParaRPr lang="sr-Latn-RS" sz="1200" dirty="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dirty="0">
                          <a:effectLst/>
                          <a:latin typeface="Roboto" panose="02000000000000000000" pitchFamily="2" charset="0"/>
                          <a:ea typeface="Roboto" panose="02000000000000000000" pitchFamily="2" charset="0"/>
                          <a:cs typeface="Roboto" panose="02000000000000000000" pitchFamily="2" charset="0"/>
                        </a:rPr>
                        <a:t>102.8% </a:t>
                      </a:r>
                      <a:endParaRPr lang="sr-Latn-RS" sz="1200" dirty="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dirty="0">
                          <a:effectLst/>
                          <a:latin typeface="Roboto" panose="02000000000000000000" pitchFamily="2" charset="0"/>
                          <a:ea typeface="Roboto" panose="02000000000000000000" pitchFamily="2" charset="0"/>
                          <a:cs typeface="Roboto" panose="02000000000000000000" pitchFamily="2" charset="0"/>
                        </a:rPr>
                        <a:t>111.2% </a:t>
                      </a:r>
                      <a:endParaRPr lang="sr-Latn-RS" sz="1200" dirty="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extLst>
                  <a:ext uri="{0D108BD9-81ED-4DB2-BD59-A6C34878D82A}">
                    <a16:rowId xmlns:a16="http://schemas.microsoft.com/office/drawing/2014/main" val="2987779213"/>
                  </a:ext>
                </a:extLst>
              </a:tr>
            </a:tbl>
          </a:graphicData>
        </a:graphic>
      </p:graphicFrame>
      <p:pic>
        <p:nvPicPr>
          <p:cNvPr id="1039" name="Picture 36" descr="page1image2994240">
            <a:extLst>
              <a:ext uri="{FF2B5EF4-FFF2-40B4-BE49-F238E27FC236}">
                <a16:creationId xmlns:a16="http://schemas.microsoft.com/office/drawing/2014/main" id="{96DC35B4-9C30-4166-B0F5-DD9B58F6144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38200" y="346094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35" descr="page1image5019376">
            <a:extLst>
              <a:ext uri="{FF2B5EF4-FFF2-40B4-BE49-F238E27FC236}">
                <a16:creationId xmlns:a16="http://schemas.microsoft.com/office/drawing/2014/main" id="{66A04B34-4A82-4275-A4FC-BC68CD951C91}"/>
              </a:ext>
            </a:extLst>
          </p:cNvPr>
          <p:cNvPicPr>
            <a:picLocks noChangeAspect="1" noChangeArrowheads="1"/>
          </p:cNvPicPr>
          <p:nvPr/>
        </p:nvPicPr>
        <p:blipFill>
          <a:blip r:embed="rId2" r:link="rId4">
            <a:extLst>
              <a:ext uri="{28A0092B-C50C-407E-A947-70E740481C1C}">
                <a14:useLocalDpi xmlns:a14="http://schemas.microsoft.com/office/drawing/2010/main" val="0"/>
              </a:ext>
            </a:extLst>
          </a:blip>
          <a:srcRect/>
          <a:stretch>
            <a:fillRect/>
          </a:stretch>
        </p:blipFill>
        <p:spPr bwMode="auto">
          <a:xfrm>
            <a:off x="838200" y="346094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34" descr="page1image3007568">
            <a:extLst>
              <a:ext uri="{FF2B5EF4-FFF2-40B4-BE49-F238E27FC236}">
                <a16:creationId xmlns:a16="http://schemas.microsoft.com/office/drawing/2014/main" id="{D4ECCBCA-0B0B-496A-91DB-4241666A8D61}"/>
              </a:ext>
            </a:extLst>
          </p:cNvPr>
          <p:cNvPicPr>
            <a:picLocks noChangeAspect="1" noChangeArrowheads="1"/>
          </p:cNvPicPr>
          <p:nvPr/>
        </p:nvPicPr>
        <p:blipFill>
          <a:blip r:embed="rId2" r:link="rId5">
            <a:extLst>
              <a:ext uri="{28A0092B-C50C-407E-A947-70E740481C1C}">
                <a14:useLocalDpi xmlns:a14="http://schemas.microsoft.com/office/drawing/2010/main" val="0"/>
              </a:ext>
            </a:extLst>
          </a:blip>
          <a:srcRect/>
          <a:stretch>
            <a:fillRect/>
          </a:stretch>
        </p:blipFill>
        <p:spPr bwMode="auto">
          <a:xfrm>
            <a:off x="838200" y="346094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33" descr="page1image2996032">
            <a:extLst>
              <a:ext uri="{FF2B5EF4-FFF2-40B4-BE49-F238E27FC236}">
                <a16:creationId xmlns:a16="http://schemas.microsoft.com/office/drawing/2014/main" id="{D91DB795-6C2B-4186-8165-D646ECEB17E8}"/>
              </a:ext>
            </a:extLst>
          </p:cNvPr>
          <p:cNvPicPr>
            <a:picLocks noChangeAspect="1" noChangeArrowheads="1"/>
          </p:cNvPicPr>
          <p:nvPr/>
        </p:nvPicPr>
        <p:blipFill>
          <a:blip r:embed="rId2" r:link="rId6">
            <a:extLst>
              <a:ext uri="{28A0092B-C50C-407E-A947-70E740481C1C}">
                <a14:useLocalDpi xmlns:a14="http://schemas.microsoft.com/office/drawing/2010/main" val="0"/>
              </a:ext>
            </a:extLst>
          </a:blip>
          <a:srcRect/>
          <a:stretch>
            <a:fillRect/>
          </a:stretch>
        </p:blipFill>
        <p:spPr bwMode="auto">
          <a:xfrm>
            <a:off x="838200" y="346094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32" descr="page1image5018256">
            <a:extLst>
              <a:ext uri="{FF2B5EF4-FFF2-40B4-BE49-F238E27FC236}">
                <a16:creationId xmlns:a16="http://schemas.microsoft.com/office/drawing/2014/main" id="{A937C1B0-FBA6-4AEC-BAE0-CD2ED2D6635D}"/>
              </a:ext>
            </a:extLst>
          </p:cNvPr>
          <p:cNvPicPr>
            <a:picLocks noChangeAspect="1" noChangeArrowheads="1"/>
          </p:cNvPicPr>
          <p:nvPr/>
        </p:nvPicPr>
        <p:blipFill>
          <a:blip r:embed="rId2" r:link="rId7">
            <a:extLst>
              <a:ext uri="{28A0092B-C50C-407E-A947-70E740481C1C}">
                <a14:useLocalDpi xmlns:a14="http://schemas.microsoft.com/office/drawing/2010/main" val="0"/>
              </a:ext>
            </a:extLst>
          </a:blip>
          <a:srcRect/>
          <a:stretch>
            <a:fillRect/>
          </a:stretch>
        </p:blipFill>
        <p:spPr bwMode="auto">
          <a:xfrm>
            <a:off x="838200" y="346094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31" descr="page1image20523568">
            <a:extLst>
              <a:ext uri="{FF2B5EF4-FFF2-40B4-BE49-F238E27FC236}">
                <a16:creationId xmlns:a16="http://schemas.microsoft.com/office/drawing/2014/main" id="{FF83AA6E-C9BB-4C54-A96E-F2DE09ED4DD3}"/>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838200" y="346094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30" descr="page1image20459088">
            <a:extLst>
              <a:ext uri="{FF2B5EF4-FFF2-40B4-BE49-F238E27FC236}">
                <a16:creationId xmlns:a16="http://schemas.microsoft.com/office/drawing/2014/main" id="{6F16654C-40A8-4F4A-8D46-F59B8795F56B}"/>
              </a:ext>
            </a:extLst>
          </p:cNvPr>
          <p:cNvPicPr>
            <a:picLocks noChangeAspect="1" noChangeArrowheads="1"/>
          </p:cNvPicPr>
          <p:nvPr/>
        </p:nvPicPr>
        <p:blipFill>
          <a:blip r:embed="rId8" r:link="rId10">
            <a:extLst>
              <a:ext uri="{28A0092B-C50C-407E-A947-70E740481C1C}">
                <a14:useLocalDpi xmlns:a14="http://schemas.microsoft.com/office/drawing/2010/main" val="0"/>
              </a:ext>
            </a:extLst>
          </a:blip>
          <a:srcRect/>
          <a:stretch>
            <a:fillRect/>
          </a:stretch>
        </p:blipFill>
        <p:spPr bwMode="auto">
          <a:xfrm>
            <a:off x="838200" y="346094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29" descr="page1image20525024">
            <a:extLst>
              <a:ext uri="{FF2B5EF4-FFF2-40B4-BE49-F238E27FC236}">
                <a16:creationId xmlns:a16="http://schemas.microsoft.com/office/drawing/2014/main" id="{A06C732F-9A80-4243-87DB-36AFB8073DA7}"/>
              </a:ext>
            </a:extLst>
          </p:cNvPr>
          <p:cNvPicPr>
            <a:picLocks noChangeAspect="1" noChangeArrowheads="1"/>
          </p:cNvPicPr>
          <p:nvPr/>
        </p:nvPicPr>
        <p:blipFill>
          <a:blip r:embed="rId8" r:link="rId11">
            <a:extLst>
              <a:ext uri="{28A0092B-C50C-407E-A947-70E740481C1C}">
                <a14:useLocalDpi xmlns:a14="http://schemas.microsoft.com/office/drawing/2010/main" val="0"/>
              </a:ext>
            </a:extLst>
          </a:blip>
          <a:srcRect/>
          <a:stretch>
            <a:fillRect/>
          </a:stretch>
        </p:blipFill>
        <p:spPr bwMode="auto">
          <a:xfrm>
            <a:off x="838200" y="346094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28" descr="page1image20524816">
            <a:extLst>
              <a:ext uri="{FF2B5EF4-FFF2-40B4-BE49-F238E27FC236}">
                <a16:creationId xmlns:a16="http://schemas.microsoft.com/office/drawing/2014/main" id="{828246BA-8188-4026-9139-1E415EAD59C6}"/>
              </a:ext>
            </a:extLst>
          </p:cNvPr>
          <p:cNvPicPr>
            <a:picLocks noChangeAspect="1" noChangeArrowheads="1"/>
          </p:cNvPicPr>
          <p:nvPr/>
        </p:nvPicPr>
        <p:blipFill>
          <a:blip r:embed="rId8" r:link="rId12">
            <a:extLst>
              <a:ext uri="{28A0092B-C50C-407E-A947-70E740481C1C}">
                <a14:useLocalDpi xmlns:a14="http://schemas.microsoft.com/office/drawing/2010/main" val="0"/>
              </a:ext>
            </a:extLst>
          </a:blip>
          <a:srcRect/>
          <a:stretch>
            <a:fillRect/>
          </a:stretch>
        </p:blipFill>
        <p:spPr bwMode="auto">
          <a:xfrm>
            <a:off x="838200" y="346094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27" descr="page1image20517952">
            <a:extLst>
              <a:ext uri="{FF2B5EF4-FFF2-40B4-BE49-F238E27FC236}">
                <a16:creationId xmlns:a16="http://schemas.microsoft.com/office/drawing/2014/main" id="{1F295AA9-D3CE-4B0F-8514-4EC116B6D7A5}"/>
              </a:ext>
            </a:extLst>
          </p:cNvPr>
          <p:cNvPicPr>
            <a:picLocks noChangeAspect="1" noChangeArrowheads="1"/>
          </p:cNvPicPr>
          <p:nvPr/>
        </p:nvPicPr>
        <p:blipFill>
          <a:blip r:embed="rId8" r:link="rId13">
            <a:extLst>
              <a:ext uri="{28A0092B-C50C-407E-A947-70E740481C1C}">
                <a14:useLocalDpi xmlns:a14="http://schemas.microsoft.com/office/drawing/2010/main" val="0"/>
              </a:ext>
            </a:extLst>
          </a:blip>
          <a:srcRect/>
          <a:stretch>
            <a:fillRect/>
          </a:stretch>
        </p:blipFill>
        <p:spPr bwMode="auto">
          <a:xfrm>
            <a:off x="838200" y="346094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26" descr="page1image20501104">
            <a:extLst>
              <a:ext uri="{FF2B5EF4-FFF2-40B4-BE49-F238E27FC236}">
                <a16:creationId xmlns:a16="http://schemas.microsoft.com/office/drawing/2014/main" id="{611465FC-2B1D-4C91-A4F5-D839444092A3}"/>
              </a:ext>
            </a:extLst>
          </p:cNvPr>
          <p:cNvPicPr>
            <a:picLocks noChangeAspect="1" noChangeArrowheads="1"/>
          </p:cNvPicPr>
          <p:nvPr/>
        </p:nvPicPr>
        <p:blipFill>
          <a:blip r:embed="rId14" r:link="rId15">
            <a:extLst>
              <a:ext uri="{28A0092B-C50C-407E-A947-70E740481C1C}">
                <a14:useLocalDpi xmlns:a14="http://schemas.microsoft.com/office/drawing/2010/main" val="0"/>
              </a:ext>
            </a:extLst>
          </a:blip>
          <a:srcRect/>
          <a:stretch>
            <a:fillRect/>
          </a:stretch>
        </p:blipFill>
        <p:spPr bwMode="auto">
          <a:xfrm>
            <a:off x="838200" y="346094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25" descr="page1image20499648">
            <a:extLst>
              <a:ext uri="{FF2B5EF4-FFF2-40B4-BE49-F238E27FC236}">
                <a16:creationId xmlns:a16="http://schemas.microsoft.com/office/drawing/2014/main" id="{330EC82C-DAC6-4763-9BFA-EDEA73650FAD}"/>
              </a:ext>
            </a:extLst>
          </p:cNvPr>
          <p:cNvPicPr>
            <a:picLocks noChangeAspect="1" noChangeArrowheads="1"/>
          </p:cNvPicPr>
          <p:nvPr/>
        </p:nvPicPr>
        <p:blipFill>
          <a:blip r:embed="rId14" r:link="rId16">
            <a:extLst>
              <a:ext uri="{28A0092B-C50C-407E-A947-70E740481C1C}">
                <a14:useLocalDpi xmlns:a14="http://schemas.microsoft.com/office/drawing/2010/main" val="0"/>
              </a:ext>
            </a:extLst>
          </a:blip>
          <a:srcRect/>
          <a:stretch>
            <a:fillRect/>
          </a:stretch>
        </p:blipFill>
        <p:spPr bwMode="auto">
          <a:xfrm>
            <a:off x="838200" y="346094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24" descr="page1image20499232">
            <a:extLst>
              <a:ext uri="{FF2B5EF4-FFF2-40B4-BE49-F238E27FC236}">
                <a16:creationId xmlns:a16="http://schemas.microsoft.com/office/drawing/2014/main" id="{1D43F673-EF8D-49D3-92AC-7A364FAAB690}"/>
              </a:ext>
            </a:extLst>
          </p:cNvPr>
          <p:cNvPicPr>
            <a:picLocks noChangeAspect="1" noChangeArrowheads="1"/>
          </p:cNvPicPr>
          <p:nvPr/>
        </p:nvPicPr>
        <p:blipFill>
          <a:blip r:embed="rId14" r:link="rId17">
            <a:extLst>
              <a:ext uri="{28A0092B-C50C-407E-A947-70E740481C1C}">
                <a14:useLocalDpi xmlns:a14="http://schemas.microsoft.com/office/drawing/2010/main" val="0"/>
              </a:ext>
            </a:extLst>
          </a:blip>
          <a:srcRect/>
          <a:stretch>
            <a:fillRect/>
          </a:stretch>
        </p:blipFill>
        <p:spPr bwMode="auto">
          <a:xfrm>
            <a:off x="838200" y="346094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3" descr="page1image20498400">
            <a:extLst>
              <a:ext uri="{FF2B5EF4-FFF2-40B4-BE49-F238E27FC236}">
                <a16:creationId xmlns:a16="http://schemas.microsoft.com/office/drawing/2014/main" id="{30076DF6-6568-41F4-87B4-AC2DA788A2D1}"/>
              </a:ext>
            </a:extLst>
          </p:cNvPr>
          <p:cNvPicPr>
            <a:picLocks noChangeAspect="1" noChangeArrowheads="1"/>
          </p:cNvPicPr>
          <p:nvPr/>
        </p:nvPicPr>
        <p:blipFill>
          <a:blip r:embed="rId14" r:link="rId18">
            <a:extLst>
              <a:ext uri="{28A0092B-C50C-407E-A947-70E740481C1C}">
                <a14:useLocalDpi xmlns:a14="http://schemas.microsoft.com/office/drawing/2010/main" val="0"/>
              </a:ext>
            </a:extLst>
          </a:blip>
          <a:srcRect/>
          <a:stretch>
            <a:fillRect/>
          </a:stretch>
        </p:blipFill>
        <p:spPr bwMode="auto">
          <a:xfrm>
            <a:off x="838200" y="346094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22" descr="page1image20497984">
            <a:extLst>
              <a:ext uri="{FF2B5EF4-FFF2-40B4-BE49-F238E27FC236}">
                <a16:creationId xmlns:a16="http://schemas.microsoft.com/office/drawing/2014/main" id="{61434D94-1876-4BF1-A6C5-828D815DAB2B}"/>
              </a:ext>
            </a:extLst>
          </p:cNvPr>
          <p:cNvPicPr>
            <a:picLocks noChangeAspect="1" noChangeArrowheads="1"/>
          </p:cNvPicPr>
          <p:nvPr/>
        </p:nvPicPr>
        <p:blipFill>
          <a:blip r:embed="rId14" r:link="rId19">
            <a:extLst>
              <a:ext uri="{28A0092B-C50C-407E-A947-70E740481C1C}">
                <a14:useLocalDpi xmlns:a14="http://schemas.microsoft.com/office/drawing/2010/main" val="0"/>
              </a:ext>
            </a:extLst>
          </a:blip>
          <a:srcRect/>
          <a:stretch>
            <a:fillRect/>
          </a:stretch>
        </p:blipFill>
        <p:spPr bwMode="auto">
          <a:xfrm>
            <a:off x="838200" y="346094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7A45E6E-117D-EF5A-EF79-955B1C9A77E6}"/>
              </a:ext>
            </a:extLst>
          </p:cNvPr>
          <p:cNvPicPr>
            <a:picLocks noChangeAspect="1"/>
          </p:cNvPicPr>
          <p:nvPr/>
        </p:nvPicPr>
        <p:blipFill>
          <a:blip r:embed="rId20"/>
          <a:stretch>
            <a:fillRect/>
          </a:stretch>
        </p:blipFill>
        <p:spPr>
          <a:xfrm>
            <a:off x="10047326" y="0"/>
            <a:ext cx="2144674" cy="1760080"/>
          </a:xfrm>
          <a:prstGeom prst="rect">
            <a:avLst/>
          </a:prstGeom>
        </p:spPr>
      </p:pic>
    </p:spTree>
    <p:extLst>
      <p:ext uri="{BB962C8B-B14F-4D97-AF65-F5344CB8AC3E}">
        <p14:creationId xmlns:p14="http://schemas.microsoft.com/office/powerpoint/2010/main" val="3708066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04B93D2-3EEB-4B17-80BC-13C6C0D3984A}"/>
              </a:ext>
            </a:extLst>
          </p:cNvPr>
          <p:cNvSpPr txBox="1"/>
          <p:nvPr/>
        </p:nvSpPr>
        <p:spPr>
          <a:xfrm>
            <a:off x="609600" y="535236"/>
            <a:ext cx="6991350" cy="707886"/>
          </a:xfrm>
          <a:prstGeom prst="rect">
            <a:avLst/>
          </a:prstGeom>
          <a:noFill/>
        </p:spPr>
        <p:txBody>
          <a:bodyPr wrap="square" rtlCol="0">
            <a:spAutoFit/>
          </a:bodyPr>
          <a:lstStyle/>
          <a:p>
            <a:r>
              <a:rPr lang="en-US" sz="4000" b="1" dirty="0">
                <a:solidFill>
                  <a:srgbClr val="4B6FC9"/>
                </a:solidFill>
                <a:latin typeface="Roboto Black" panose="02000000000000000000" pitchFamily="2" charset="0"/>
                <a:ea typeface="Roboto Black" panose="02000000000000000000" pitchFamily="2" charset="0"/>
                <a:cs typeface="Roboto Black" panose="02000000000000000000" pitchFamily="2" charset="0"/>
              </a:rPr>
              <a:t>Exam Glove Market Growth</a:t>
            </a:r>
            <a:endParaRPr lang="sr-Latn-RS" sz="4000" b="1" dirty="0">
              <a:solidFill>
                <a:srgbClr val="4B6FC9"/>
              </a:solidFill>
              <a:latin typeface="Roboto Black" panose="02000000000000000000" pitchFamily="2" charset="0"/>
              <a:ea typeface="Roboto Black" panose="02000000000000000000" pitchFamily="2" charset="0"/>
              <a:cs typeface="Roboto Black" panose="02000000000000000000" pitchFamily="2" charset="0"/>
            </a:endParaRPr>
          </a:p>
        </p:txBody>
      </p:sp>
      <p:sp>
        <p:nvSpPr>
          <p:cNvPr id="33" name="TextBox 32">
            <a:extLst>
              <a:ext uri="{FF2B5EF4-FFF2-40B4-BE49-F238E27FC236}">
                <a16:creationId xmlns:a16="http://schemas.microsoft.com/office/drawing/2014/main" id="{4BC6D606-3062-4957-9209-39861F32F2B1}"/>
              </a:ext>
            </a:extLst>
          </p:cNvPr>
          <p:cNvSpPr txBox="1"/>
          <p:nvPr/>
        </p:nvSpPr>
        <p:spPr>
          <a:xfrm>
            <a:off x="609601" y="6147565"/>
            <a:ext cx="1790700" cy="276999"/>
          </a:xfrm>
          <a:prstGeom prst="rect">
            <a:avLst/>
          </a:prstGeom>
          <a:noFill/>
        </p:spPr>
        <p:txBody>
          <a:bodyPr wrap="square" rtlCol="0">
            <a:spAutoFit/>
          </a:bodyPr>
          <a:lstStyle/>
          <a:p>
            <a:r>
              <a:rPr lang="en-US" sz="1200" b="1" dirty="0">
                <a:solidFill>
                  <a:srgbClr val="4B6FC9"/>
                </a:solidFill>
                <a:latin typeface="Roboto Light" panose="02000000000000000000" pitchFamily="2" charset="0"/>
                <a:ea typeface="Roboto Light" panose="02000000000000000000" pitchFamily="2" charset="0"/>
                <a:cs typeface="Roboto Light" panose="02000000000000000000" pitchFamily="2" charset="0"/>
              </a:rPr>
              <a:t>rencogloves.com</a:t>
            </a:r>
            <a:endParaRPr lang="sr-Latn-RS" sz="1200" b="1" dirty="0">
              <a:solidFill>
                <a:srgbClr val="4B6FC9"/>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34" name="Straight Connector 33">
            <a:extLst>
              <a:ext uri="{FF2B5EF4-FFF2-40B4-BE49-F238E27FC236}">
                <a16:creationId xmlns:a16="http://schemas.microsoft.com/office/drawing/2014/main" id="{1F1EBA17-536F-4A1C-B87A-F8B48D225EDB}"/>
              </a:ext>
            </a:extLst>
          </p:cNvPr>
          <p:cNvCxnSpPr>
            <a:cxnSpLocks/>
          </p:cNvCxnSpPr>
          <p:nvPr/>
        </p:nvCxnSpPr>
        <p:spPr>
          <a:xfrm>
            <a:off x="1952625" y="6286500"/>
            <a:ext cx="9334500" cy="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76AAC14-4D9C-4E6E-A924-1CB1A0AAE18B}"/>
              </a:ext>
            </a:extLst>
          </p:cNvPr>
          <p:cNvSpPr txBox="1"/>
          <p:nvPr/>
        </p:nvSpPr>
        <p:spPr>
          <a:xfrm>
            <a:off x="11391899" y="6147565"/>
            <a:ext cx="285749" cy="276999"/>
          </a:xfrm>
          <a:prstGeom prst="rect">
            <a:avLst/>
          </a:prstGeom>
          <a:noFill/>
        </p:spPr>
        <p:txBody>
          <a:bodyPr wrap="square" rtlCol="0">
            <a:spAutoFit/>
          </a:bodyPr>
          <a:lstStyle/>
          <a:p>
            <a:fld id="{EB2AEB71-B72F-43CF-B0C2-2AC7548EB8B0}" type="slidenum">
              <a:rPr lang="en-US" sz="1200" b="1" smtClean="0">
                <a:solidFill>
                  <a:srgbClr val="4B6FC9"/>
                </a:solidFill>
                <a:latin typeface="Roboto Light" panose="02000000000000000000" pitchFamily="2" charset="0"/>
                <a:ea typeface="Roboto Light" panose="02000000000000000000" pitchFamily="2" charset="0"/>
                <a:cs typeface="Roboto Light" panose="02000000000000000000" pitchFamily="2" charset="0"/>
              </a:rPr>
              <a:t>15</a:t>
            </a:fld>
            <a:endParaRPr lang="sr-Latn-RS" sz="1200" b="1" dirty="0">
              <a:solidFill>
                <a:srgbClr val="4B6FC9"/>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6" name="TextBox 5">
            <a:extLst>
              <a:ext uri="{FF2B5EF4-FFF2-40B4-BE49-F238E27FC236}">
                <a16:creationId xmlns:a16="http://schemas.microsoft.com/office/drawing/2014/main" id="{CB44B887-4A64-49C0-98C5-F98958D3FD69}"/>
              </a:ext>
            </a:extLst>
          </p:cNvPr>
          <p:cNvSpPr txBox="1"/>
          <p:nvPr/>
        </p:nvSpPr>
        <p:spPr>
          <a:xfrm>
            <a:off x="642934" y="1556068"/>
            <a:ext cx="6413185" cy="276999"/>
          </a:xfrm>
          <a:prstGeom prst="rect">
            <a:avLst/>
          </a:prstGeom>
          <a:noFill/>
        </p:spPr>
        <p:txBody>
          <a:bodyPr wrap="square" rtlCol="0">
            <a:spAutoFit/>
          </a:bodyPr>
          <a:lstStyle/>
          <a:p>
            <a:r>
              <a:rPr lang="en-US" sz="1200" b="1" dirty="0">
                <a:latin typeface="Roboto" panose="02000000000000000000" pitchFamily="2" charset="0"/>
                <a:ea typeface="Roboto" panose="02000000000000000000" pitchFamily="2" charset="0"/>
                <a:cs typeface="Roboto" panose="02000000000000000000" pitchFamily="2" charset="0"/>
              </a:rPr>
              <a:t>Global NBR and Examination Glove Expansion and Forecasting </a:t>
            </a:r>
            <a:endParaRPr lang="sr-Latn-RS" sz="1200" b="1" dirty="0">
              <a:latin typeface="Roboto" panose="02000000000000000000" pitchFamily="2" charset="0"/>
              <a:ea typeface="Roboto" panose="02000000000000000000" pitchFamily="2" charset="0"/>
              <a:cs typeface="Roboto" panose="02000000000000000000" pitchFamily="2" charset="0"/>
            </a:endParaRPr>
          </a:p>
        </p:txBody>
      </p:sp>
      <p:sp>
        <p:nvSpPr>
          <p:cNvPr id="9" name="TextBox 8">
            <a:extLst>
              <a:ext uri="{FF2B5EF4-FFF2-40B4-BE49-F238E27FC236}">
                <a16:creationId xmlns:a16="http://schemas.microsoft.com/office/drawing/2014/main" id="{169AB9BB-6F7C-4A90-BB93-B7198EB1D96A}"/>
              </a:ext>
            </a:extLst>
          </p:cNvPr>
          <p:cNvSpPr txBox="1"/>
          <p:nvPr/>
        </p:nvSpPr>
        <p:spPr>
          <a:xfrm>
            <a:off x="642934" y="1894622"/>
            <a:ext cx="5133026" cy="646331"/>
          </a:xfrm>
          <a:prstGeom prst="rect">
            <a:avLst/>
          </a:prstGeom>
          <a:noFill/>
        </p:spPr>
        <p:txBody>
          <a:bodyPr wrap="square" rtlCol="0">
            <a:spAutoFit/>
          </a:bodyPr>
          <a:lstStyle/>
          <a:p>
            <a:r>
              <a:rPr lang="en-US" sz="1200" dirty="0">
                <a:latin typeface="Roboto Light" panose="02000000000000000000" pitchFamily="2" charset="0"/>
                <a:ea typeface="Roboto Light" panose="02000000000000000000" pitchFamily="2" charset="0"/>
                <a:cs typeface="Roboto Light" panose="02000000000000000000" pitchFamily="2" charset="0"/>
              </a:rPr>
              <a:t>The global nitrile examination glove demands are growing 7.7% a year before COVID-19, after the mid of 2022 glove demands will back to normal trend so as glove’s ASP (Average Sale Price). </a:t>
            </a:r>
          </a:p>
        </p:txBody>
      </p:sp>
      <p:sp>
        <p:nvSpPr>
          <p:cNvPr id="10" name="TextBox 9">
            <a:extLst>
              <a:ext uri="{FF2B5EF4-FFF2-40B4-BE49-F238E27FC236}">
                <a16:creationId xmlns:a16="http://schemas.microsoft.com/office/drawing/2014/main" id="{64A26DF8-E41F-4689-AD60-326A8181577A}"/>
              </a:ext>
            </a:extLst>
          </p:cNvPr>
          <p:cNvSpPr txBox="1"/>
          <p:nvPr/>
        </p:nvSpPr>
        <p:spPr>
          <a:xfrm>
            <a:off x="6504617" y="1837334"/>
            <a:ext cx="4420558" cy="646331"/>
          </a:xfrm>
          <a:prstGeom prst="rect">
            <a:avLst/>
          </a:prstGeom>
          <a:noFill/>
        </p:spPr>
        <p:txBody>
          <a:bodyPr wrap="square" rtlCol="0">
            <a:spAutoFit/>
          </a:bodyPr>
          <a:lstStyle/>
          <a:p>
            <a:r>
              <a:rPr lang="en-US" sz="1200" dirty="0">
                <a:latin typeface="Roboto Light" panose="02000000000000000000" pitchFamily="2" charset="0"/>
                <a:ea typeface="Roboto Light" panose="02000000000000000000" pitchFamily="2" charset="0"/>
                <a:cs typeface="Roboto Light" panose="02000000000000000000" pitchFamily="2" charset="0"/>
              </a:rPr>
              <a:t>China nitrile examination glove importing tariff to USA is increasing to 50% January 1, 2025, and 100% in 2026 for medical grade gloves made in China.</a:t>
            </a:r>
          </a:p>
        </p:txBody>
      </p:sp>
      <p:graphicFrame>
        <p:nvGraphicFramePr>
          <p:cNvPr id="2" name="Table 1">
            <a:extLst>
              <a:ext uri="{FF2B5EF4-FFF2-40B4-BE49-F238E27FC236}">
                <a16:creationId xmlns:a16="http://schemas.microsoft.com/office/drawing/2014/main" id="{FA85CAFE-29D1-4473-9851-0B688264FE1A}"/>
              </a:ext>
            </a:extLst>
          </p:cNvPr>
          <p:cNvGraphicFramePr>
            <a:graphicFrameLocks noGrp="1"/>
          </p:cNvGraphicFramePr>
          <p:nvPr>
            <p:extLst>
              <p:ext uri="{D42A27DB-BD31-4B8C-83A1-F6EECF244321}">
                <p14:modId xmlns:p14="http://schemas.microsoft.com/office/powerpoint/2010/main" val="1182910508"/>
              </p:ext>
            </p:extLst>
          </p:nvPr>
        </p:nvGraphicFramePr>
        <p:xfrm>
          <a:off x="714375" y="2796589"/>
          <a:ext cx="10839449" cy="2643090"/>
        </p:xfrm>
        <a:graphic>
          <a:graphicData uri="http://schemas.openxmlformats.org/drawingml/2006/table">
            <a:tbl>
              <a:tblPr firstRow="1" firstCol="1" bandRow="1">
                <a:tableStyleId>{C083E6E3-FA7D-4D7B-A595-EF9225AFEA82}</a:tableStyleId>
              </a:tblPr>
              <a:tblGrid>
                <a:gridCol w="3613150">
                  <a:extLst>
                    <a:ext uri="{9D8B030D-6E8A-4147-A177-3AD203B41FA5}">
                      <a16:colId xmlns:a16="http://schemas.microsoft.com/office/drawing/2014/main" val="2943506897"/>
                    </a:ext>
                  </a:extLst>
                </a:gridCol>
                <a:gridCol w="1345113">
                  <a:extLst>
                    <a:ext uri="{9D8B030D-6E8A-4147-A177-3AD203B41FA5}">
                      <a16:colId xmlns:a16="http://schemas.microsoft.com/office/drawing/2014/main" val="304886910"/>
                    </a:ext>
                  </a:extLst>
                </a:gridCol>
                <a:gridCol w="972016">
                  <a:extLst>
                    <a:ext uri="{9D8B030D-6E8A-4147-A177-3AD203B41FA5}">
                      <a16:colId xmlns:a16="http://schemas.microsoft.com/office/drawing/2014/main" val="301920230"/>
                    </a:ext>
                  </a:extLst>
                </a:gridCol>
                <a:gridCol w="981834">
                  <a:extLst>
                    <a:ext uri="{9D8B030D-6E8A-4147-A177-3AD203B41FA5}">
                      <a16:colId xmlns:a16="http://schemas.microsoft.com/office/drawing/2014/main" val="3294480146"/>
                    </a:ext>
                  </a:extLst>
                </a:gridCol>
                <a:gridCol w="844377">
                  <a:extLst>
                    <a:ext uri="{9D8B030D-6E8A-4147-A177-3AD203B41FA5}">
                      <a16:colId xmlns:a16="http://schemas.microsoft.com/office/drawing/2014/main" val="1476177912"/>
                    </a:ext>
                  </a:extLst>
                </a:gridCol>
                <a:gridCol w="1011289">
                  <a:extLst>
                    <a:ext uri="{9D8B030D-6E8A-4147-A177-3AD203B41FA5}">
                      <a16:colId xmlns:a16="http://schemas.microsoft.com/office/drawing/2014/main" val="1525948187"/>
                    </a:ext>
                  </a:extLst>
                </a:gridCol>
                <a:gridCol w="1030926">
                  <a:extLst>
                    <a:ext uri="{9D8B030D-6E8A-4147-A177-3AD203B41FA5}">
                      <a16:colId xmlns:a16="http://schemas.microsoft.com/office/drawing/2014/main" val="574148484"/>
                    </a:ext>
                  </a:extLst>
                </a:gridCol>
                <a:gridCol w="1040744">
                  <a:extLst>
                    <a:ext uri="{9D8B030D-6E8A-4147-A177-3AD203B41FA5}">
                      <a16:colId xmlns:a16="http://schemas.microsoft.com/office/drawing/2014/main" val="2385505165"/>
                    </a:ext>
                  </a:extLst>
                </a:gridCol>
              </a:tblGrid>
              <a:tr h="288000">
                <a:tc>
                  <a:txBody>
                    <a:bodyPr/>
                    <a:lstStyle/>
                    <a:p>
                      <a:r>
                        <a:rPr lang="en-US" sz="900" b="0" dirty="0">
                          <a:effectLst/>
                          <a:latin typeface="Roboto Medium" panose="02000000000000000000" pitchFamily="2" charset="0"/>
                          <a:ea typeface="Roboto Medium" panose="02000000000000000000" pitchFamily="2" charset="0"/>
                          <a:cs typeface="Roboto Medium" panose="02000000000000000000" pitchFamily="2" charset="0"/>
                        </a:rPr>
                        <a:t>Description </a:t>
                      </a:r>
                      <a:endParaRPr lang="sr-Latn-RS" sz="1200" b="0" dirty="0">
                        <a:effectLst/>
                        <a:latin typeface="Roboto Medium" panose="02000000000000000000" pitchFamily="2" charset="0"/>
                        <a:ea typeface="Roboto Medium" panose="02000000000000000000" pitchFamily="2" charset="0"/>
                        <a:cs typeface="Roboto Medium" panose="02000000000000000000" pitchFamily="2" charset="0"/>
                      </a:endParaRPr>
                    </a:p>
                  </a:txBody>
                  <a:tcPr marL="9525" marR="9525" marT="9525" marB="9525" anchor="ctr"/>
                </a:tc>
                <a:tc>
                  <a:txBody>
                    <a:bodyPr/>
                    <a:lstStyle/>
                    <a:p>
                      <a:r>
                        <a:rPr lang="en-US" sz="900" b="0" dirty="0">
                          <a:effectLst/>
                          <a:latin typeface="Roboto Medium" panose="02000000000000000000" pitchFamily="2" charset="0"/>
                          <a:ea typeface="Roboto Medium" panose="02000000000000000000" pitchFamily="2" charset="0"/>
                          <a:cs typeface="Roboto Medium" panose="02000000000000000000" pitchFamily="2" charset="0"/>
                        </a:rPr>
                        <a:t>Before COVID-19 </a:t>
                      </a:r>
                      <a:endParaRPr lang="sr-Latn-RS" sz="1200" b="0" dirty="0">
                        <a:effectLst/>
                        <a:latin typeface="Roboto Medium" panose="02000000000000000000" pitchFamily="2" charset="0"/>
                        <a:ea typeface="Roboto Medium" panose="02000000000000000000" pitchFamily="2" charset="0"/>
                        <a:cs typeface="Roboto Medium" panose="02000000000000000000" pitchFamily="2" charset="0"/>
                      </a:endParaRPr>
                    </a:p>
                  </a:txBody>
                  <a:tcPr marL="9525" marR="9525" marT="9525" marB="9525" anchor="ctr"/>
                </a:tc>
                <a:tc>
                  <a:txBody>
                    <a:bodyPr/>
                    <a:lstStyle/>
                    <a:p>
                      <a:r>
                        <a:rPr lang="en-US" sz="900" b="0" dirty="0">
                          <a:effectLst/>
                          <a:latin typeface="Roboto Medium" panose="02000000000000000000" pitchFamily="2" charset="0"/>
                          <a:ea typeface="Roboto Medium" panose="02000000000000000000" pitchFamily="2" charset="0"/>
                          <a:cs typeface="Roboto Medium" panose="02000000000000000000" pitchFamily="2" charset="0"/>
                        </a:rPr>
                        <a:t>2020 </a:t>
                      </a:r>
                      <a:endParaRPr lang="sr-Latn-RS" sz="1200" b="0" dirty="0">
                        <a:effectLst/>
                        <a:latin typeface="Roboto Medium" panose="02000000000000000000" pitchFamily="2" charset="0"/>
                        <a:ea typeface="Roboto Medium" panose="02000000000000000000" pitchFamily="2" charset="0"/>
                        <a:cs typeface="Roboto Medium" panose="02000000000000000000" pitchFamily="2" charset="0"/>
                      </a:endParaRPr>
                    </a:p>
                  </a:txBody>
                  <a:tcPr marL="9525" marR="9525" marT="9525" marB="9525" anchor="ctr"/>
                </a:tc>
                <a:tc>
                  <a:txBody>
                    <a:bodyPr/>
                    <a:lstStyle/>
                    <a:p>
                      <a:r>
                        <a:rPr lang="en-US" sz="900" b="0" dirty="0">
                          <a:effectLst/>
                          <a:latin typeface="Roboto Medium" panose="02000000000000000000" pitchFamily="2" charset="0"/>
                          <a:ea typeface="Roboto Medium" panose="02000000000000000000" pitchFamily="2" charset="0"/>
                          <a:cs typeface="Roboto Medium" panose="02000000000000000000" pitchFamily="2" charset="0"/>
                        </a:rPr>
                        <a:t>2021 </a:t>
                      </a:r>
                      <a:endParaRPr lang="sr-Latn-RS" sz="1200" b="0" dirty="0">
                        <a:effectLst/>
                        <a:latin typeface="Roboto Medium" panose="02000000000000000000" pitchFamily="2" charset="0"/>
                        <a:ea typeface="Roboto Medium" panose="02000000000000000000" pitchFamily="2" charset="0"/>
                        <a:cs typeface="Roboto Medium" panose="02000000000000000000" pitchFamily="2" charset="0"/>
                      </a:endParaRPr>
                    </a:p>
                  </a:txBody>
                  <a:tcPr marL="9525" marR="9525" marT="9525" marB="9525" anchor="ctr"/>
                </a:tc>
                <a:tc>
                  <a:txBody>
                    <a:bodyPr/>
                    <a:lstStyle/>
                    <a:p>
                      <a:r>
                        <a:rPr lang="en-US" sz="900" b="0" dirty="0">
                          <a:effectLst/>
                          <a:latin typeface="Roboto Medium" panose="02000000000000000000" pitchFamily="2" charset="0"/>
                          <a:ea typeface="Roboto Medium" panose="02000000000000000000" pitchFamily="2" charset="0"/>
                          <a:cs typeface="Roboto Medium" panose="02000000000000000000" pitchFamily="2" charset="0"/>
                        </a:rPr>
                        <a:t>2022 </a:t>
                      </a:r>
                      <a:endParaRPr lang="sr-Latn-RS" sz="1200" b="0" dirty="0">
                        <a:effectLst/>
                        <a:latin typeface="Roboto Medium" panose="02000000000000000000" pitchFamily="2" charset="0"/>
                        <a:ea typeface="Roboto Medium" panose="02000000000000000000" pitchFamily="2" charset="0"/>
                        <a:cs typeface="Roboto Medium" panose="02000000000000000000" pitchFamily="2" charset="0"/>
                      </a:endParaRPr>
                    </a:p>
                  </a:txBody>
                  <a:tcPr marL="9525" marR="9525" marT="9525" marB="9525" anchor="ctr"/>
                </a:tc>
                <a:tc>
                  <a:txBody>
                    <a:bodyPr/>
                    <a:lstStyle/>
                    <a:p>
                      <a:r>
                        <a:rPr lang="en-US" sz="900" b="0" dirty="0">
                          <a:effectLst/>
                          <a:latin typeface="Roboto Medium" panose="02000000000000000000" pitchFamily="2" charset="0"/>
                          <a:ea typeface="Roboto Medium" panose="02000000000000000000" pitchFamily="2" charset="0"/>
                          <a:cs typeface="Roboto Medium" panose="02000000000000000000" pitchFamily="2" charset="0"/>
                        </a:rPr>
                        <a:t>2023 </a:t>
                      </a:r>
                      <a:endParaRPr lang="sr-Latn-RS" sz="1200" b="0" dirty="0">
                        <a:effectLst/>
                        <a:latin typeface="Roboto Medium" panose="02000000000000000000" pitchFamily="2" charset="0"/>
                        <a:ea typeface="Roboto Medium" panose="02000000000000000000" pitchFamily="2" charset="0"/>
                        <a:cs typeface="Roboto Medium" panose="02000000000000000000" pitchFamily="2" charset="0"/>
                      </a:endParaRPr>
                    </a:p>
                  </a:txBody>
                  <a:tcPr marL="9525" marR="9525" marT="9525" marB="9525" anchor="ctr"/>
                </a:tc>
                <a:tc>
                  <a:txBody>
                    <a:bodyPr/>
                    <a:lstStyle/>
                    <a:p>
                      <a:r>
                        <a:rPr lang="en-US" sz="900" b="0" dirty="0">
                          <a:effectLst/>
                          <a:latin typeface="Roboto Medium" panose="02000000000000000000" pitchFamily="2" charset="0"/>
                          <a:ea typeface="Roboto Medium" panose="02000000000000000000" pitchFamily="2" charset="0"/>
                          <a:cs typeface="Roboto Medium" panose="02000000000000000000" pitchFamily="2" charset="0"/>
                        </a:rPr>
                        <a:t>2024 </a:t>
                      </a:r>
                      <a:endParaRPr lang="sr-Latn-RS" sz="1200" b="0" dirty="0">
                        <a:effectLst/>
                        <a:latin typeface="Roboto Medium" panose="02000000000000000000" pitchFamily="2" charset="0"/>
                        <a:ea typeface="Roboto Medium" panose="02000000000000000000" pitchFamily="2" charset="0"/>
                        <a:cs typeface="Roboto Medium" panose="02000000000000000000" pitchFamily="2" charset="0"/>
                      </a:endParaRPr>
                    </a:p>
                  </a:txBody>
                  <a:tcPr marL="9525" marR="9525" marT="9525" marB="9525" anchor="ctr"/>
                </a:tc>
                <a:tc>
                  <a:txBody>
                    <a:bodyPr/>
                    <a:lstStyle/>
                    <a:p>
                      <a:r>
                        <a:rPr lang="en-US" sz="900" b="0" dirty="0">
                          <a:effectLst/>
                          <a:latin typeface="Roboto Medium" panose="02000000000000000000" pitchFamily="2" charset="0"/>
                          <a:ea typeface="Roboto Medium" panose="02000000000000000000" pitchFamily="2" charset="0"/>
                          <a:cs typeface="Roboto Medium" panose="02000000000000000000" pitchFamily="2" charset="0"/>
                        </a:rPr>
                        <a:t>2025 </a:t>
                      </a:r>
                      <a:endParaRPr lang="sr-Latn-RS" sz="1200" b="0" dirty="0">
                        <a:effectLst/>
                        <a:latin typeface="Roboto Medium" panose="02000000000000000000" pitchFamily="2" charset="0"/>
                        <a:ea typeface="Roboto Medium" panose="02000000000000000000" pitchFamily="2" charset="0"/>
                        <a:cs typeface="Roboto Medium" panose="02000000000000000000" pitchFamily="2" charset="0"/>
                      </a:endParaRPr>
                    </a:p>
                  </a:txBody>
                  <a:tcPr marL="9525" marR="9525" marT="9525" marB="9525" anchor="ctr"/>
                </a:tc>
                <a:extLst>
                  <a:ext uri="{0D108BD9-81ED-4DB2-BD59-A6C34878D82A}">
                    <a16:rowId xmlns:a16="http://schemas.microsoft.com/office/drawing/2014/main" val="3177484936"/>
                  </a:ext>
                </a:extLst>
              </a:tr>
              <a:tr h="288000">
                <a:tc>
                  <a:txBody>
                    <a:bodyPr/>
                    <a:lstStyle/>
                    <a:p>
                      <a:r>
                        <a:rPr lang="en-US" sz="900" b="0" dirty="0">
                          <a:effectLst/>
                          <a:latin typeface="Roboto Medium" panose="02000000000000000000" pitchFamily="2" charset="0"/>
                          <a:ea typeface="Roboto Medium" panose="02000000000000000000" pitchFamily="2" charset="0"/>
                          <a:cs typeface="Roboto Medium" panose="02000000000000000000" pitchFamily="2" charset="0"/>
                        </a:rPr>
                        <a:t>Global Glove Demand (Billions/year) </a:t>
                      </a:r>
                      <a:endParaRPr lang="sr-Latn-RS" sz="1200" b="0" dirty="0">
                        <a:effectLst/>
                        <a:latin typeface="Roboto Medium" panose="02000000000000000000" pitchFamily="2" charset="0"/>
                        <a:ea typeface="Roboto Medium" panose="02000000000000000000" pitchFamily="2" charset="0"/>
                        <a:cs typeface="Roboto Medium"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320B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650B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dirty="0">
                          <a:effectLst/>
                          <a:latin typeface="Roboto" panose="02000000000000000000" pitchFamily="2" charset="0"/>
                          <a:ea typeface="Roboto" panose="02000000000000000000" pitchFamily="2" charset="0"/>
                          <a:cs typeface="Roboto" panose="02000000000000000000" pitchFamily="2" charset="0"/>
                        </a:rPr>
                        <a:t>650B </a:t>
                      </a:r>
                      <a:endParaRPr lang="sr-Latn-RS" sz="1200" dirty="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dirty="0">
                          <a:effectLst/>
                          <a:latin typeface="Roboto" panose="02000000000000000000" pitchFamily="2" charset="0"/>
                          <a:ea typeface="Roboto" panose="02000000000000000000" pitchFamily="2" charset="0"/>
                          <a:cs typeface="Roboto" panose="02000000000000000000" pitchFamily="2" charset="0"/>
                        </a:rPr>
                        <a:t>450B </a:t>
                      </a:r>
                      <a:endParaRPr lang="sr-Latn-RS" sz="1200" dirty="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400B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dirty="0">
                          <a:effectLst/>
                          <a:latin typeface="Roboto" panose="02000000000000000000" pitchFamily="2" charset="0"/>
                          <a:ea typeface="Roboto" panose="02000000000000000000" pitchFamily="2" charset="0"/>
                          <a:cs typeface="Roboto" panose="02000000000000000000" pitchFamily="2" charset="0"/>
                        </a:rPr>
                        <a:t>420B </a:t>
                      </a:r>
                      <a:endParaRPr lang="sr-Latn-RS" sz="1200" dirty="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dirty="0">
                          <a:effectLst/>
                          <a:latin typeface="Roboto" panose="02000000000000000000" pitchFamily="2" charset="0"/>
                          <a:ea typeface="Roboto" panose="02000000000000000000" pitchFamily="2" charset="0"/>
                          <a:cs typeface="Roboto" panose="02000000000000000000" pitchFamily="2" charset="0"/>
                        </a:rPr>
                        <a:t>450B </a:t>
                      </a:r>
                      <a:endParaRPr lang="sr-Latn-RS" sz="1200" dirty="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extLst>
                  <a:ext uri="{0D108BD9-81ED-4DB2-BD59-A6C34878D82A}">
                    <a16:rowId xmlns:a16="http://schemas.microsoft.com/office/drawing/2014/main" val="4190092671"/>
                  </a:ext>
                </a:extLst>
              </a:tr>
              <a:tr h="288000">
                <a:tc>
                  <a:txBody>
                    <a:bodyPr/>
                    <a:lstStyle/>
                    <a:p>
                      <a:r>
                        <a:rPr lang="en-US" sz="900" b="0" dirty="0">
                          <a:effectLst/>
                          <a:latin typeface="Roboto Medium" panose="02000000000000000000" pitchFamily="2" charset="0"/>
                          <a:ea typeface="Roboto Medium" panose="02000000000000000000" pitchFamily="2" charset="0"/>
                          <a:cs typeface="Roboto Medium" panose="02000000000000000000" pitchFamily="2" charset="0"/>
                        </a:rPr>
                        <a:t>Glove Capacity (Billion pieces/year) </a:t>
                      </a:r>
                      <a:endParaRPr lang="sr-Latn-RS" sz="1200" b="0" dirty="0">
                        <a:effectLst/>
                        <a:latin typeface="Roboto Medium" panose="02000000000000000000" pitchFamily="2" charset="0"/>
                        <a:ea typeface="Roboto Medium" panose="02000000000000000000" pitchFamily="2" charset="0"/>
                        <a:cs typeface="Roboto Medium"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350B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420B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610B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882B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1003.6B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1100B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1263B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extLst>
                  <a:ext uri="{0D108BD9-81ED-4DB2-BD59-A6C34878D82A}">
                    <a16:rowId xmlns:a16="http://schemas.microsoft.com/office/drawing/2014/main" val="291516369"/>
                  </a:ext>
                </a:extLst>
              </a:tr>
              <a:tr h="288000">
                <a:tc>
                  <a:txBody>
                    <a:bodyPr/>
                    <a:lstStyle/>
                    <a:p>
                      <a:r>
                        <a:rPr lang="en-US" sz="900" b="0" dirty="0">
                          <a:effectLst/>
                          <a:latin typeface="Roboto Medium" panose="02000000000000000000" pitchFamily="2" charset="0"/>
                          <a:ea typeface="Roboto Medium" panose="02000000000000000000" pitchFamily="2" charset="0"/>
                          <a:cs typeface="Roboto Medium" panose="02000000000000000000" pitchFamily="2" charset="0"/>
                        </a:rPr>
                        <a:t>Glove Capacity Utilization </a:t>
                      </a:r>
                      <a:endParaRPr lang="sr-Latn-RS" sz="1200" b="0" dirty="0">
                        <a:effectLst/>
                        <a:latin typeface="Roboto Medium" panose="02000000000000000000" pitchFamily="2" charset="0"/>
                        <a:ea typeface="Roboto Medium" panose="02000000000000000000" pitchFamily="2" charset="0"/>
                        <a:cs typeface="Roboto Medium" panose="02000000000000000000" pitchFamily="2" charset="0"/>
                      </a:endParaRPr>
                    </a:p>
                  </a:txBody>
                  <a:tcPr marL="9525" marR="9525" marT="9525" marB="9525" anchor="ctr"/>
                </a:tc>
                <a:tc>
                  <a:txBody>
                    <a:bodyPr/>
                    <a:lstStyle/>
                    <a:p>
                      <a:r>
                        <a:rPr lang="en-US" sz="900" dirty="0">
                          <a:effectLst/>
                          <a:latin typeface="Roboto" panose="02000000000000000000" pitchFamily="2" charset="0"/>
                          <a:ea typeface="Roboto" panose="02000000000000000000" pitchFamily="2" charset="0"/>
                          <a:cs typeface="Roboto" panose="02000000000000000000" pitchFamily="2" charset="0"/>
                        </a:rPr>
                        <a:t>91.4% </a:t>
                      </a:r>
                      <a:endParaRPr lang="sr-Latn-RS" sz="1200" dirty="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100%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78%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51%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39.9%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38.2%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35.5%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extLst>
                  <a:ext uri="{0D108BD9-81ED-4DB2-BD59-A6C34878D82A}">
                    <a16:rowId xmlns:a16="http://schemas.microsoft.com/office/drawing/2014/main" val="2944097180"/>
                  </a:ext>
                </a:extLst>
              </a:tr>
              <a:tr h="288000">
                <a:tc>
                  <a:txBody>
                    <a:bodyPr/>
                    <a:lstStyle/>
                    <a:p>
                      <a:r>
                        <a:rPr lang="en-US" sz="900" b="0" dirty="0">
                          <a:effectLst/>
                          <a:latin typeface="Roboto Medium" panose="02000000000000000000" pitchFamily="2" charset="0"/>
                          <a:ea typeface="Roboto Medium" panose="02000000000000000000" pitchFamily="2" charset="0"/>
                          <a:cs typeface="Roboto Medium" panose="02000000000000000000" pitchFamily="2" charset="0"/>
                        </a:rPr>
                        <a:t>Glove ASP ($/1000 pieces) </a:t>
                      </a:r>
                      <a:endParaRPr lang="sr-Latn-RS" sz="1200" b="0" dirty="0">
                        <a:effectLst/>
                        <a:latin typeface="Roboto Medium" panose="02000000000000000000" pitchFamily="2" charset="0"/>
                        <a:ea typeface="Roboto Medium" panose="02000000000000000000" pitchFamily="2" charset="0"/>
                        <a:cs typeface="Roboto Medium" panose="02000000000000000000" pitchFamily="2" charset="0"/>
                      </a:endParaRPr>
                    </a:p>
                  </a:txBody>
                  <a:tcPr marL="9525" marR="9525" marT="9525" marB="9525" anchor="ctr"/>
                </a:tc>
                <a:tc>
                  <a:txBody>
                    <a:bodyPr/>
                    <a:lstStyle/>
                    <a:p>
                      <a:r>
                        <a:rPr lang="en-US" sz="900" dirty="0">
                          <a:effectLst/>
                          <a:latin typeface="Roboto" panose="02000000000000000000" pitchFamily="2" charset="0"/>
                          <a:ea typeface="Roboto" panose="02000000000000000000" pitchFamily="2" charset="0"/>
                          <a:cs typeface="Roboto" panose="02000000000000000000" pitchFamily="2" charset="0"/>
                        </a:rPr>
                        <a:t>22-24 </a:t>
                      </a:r>
                      <a:endParaRPr lang="sr-Latn-RS" sz="1200" dirty="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24-120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120-24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24-18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18-22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20-22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21-23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extLst>
                  <a:ext uri="{0D108BD9-81ED-4DB2-BD59-A6C34878D82A}">
                    <a16:rowId xmlns:a16="http://schemas.microsoft.com/office/drawing/2014/main" val="92111745"/>
                  </a:ext>
                </a:extLst>
              </a:tr>
              <a:tr h="288000">
                <a:tc>
                  <a:txBody>
                    <a:bodyPr/>
                    <a:lstStyle/>
                    <a:p>
                      <a:r>
                        <a:rPr lang="en-US" sz="900" b="0" dirty="0">
                          <a:effectLst/>
                          <a:latin typeface="Roboto Medium" panose="02000000000000000000" pitchFamily="2" charset="0"/>
                          <a:ea typeface="Roboto Medium" panose="02000000000000000000" pitchFamily="2" charset="0"/>
                          <a:cs typeface="Roboto Medium" panose="02000000000000000000" pitchFamily="2" charset="0"/>
                        </a:rPr>
                        <a:t>Global NBR demand (Million tons/year) </a:t>
                      </a:r>
                      <a:endParaRPr lang="sr-Latn-RS" sz="1200" b="0" dirty="0">
                        <a:effectLst/>
                        <a:latin typeface="Roboto Medium" panose="02000000000000000000" pitchFamily="2" charset="0"/>
                        <a:ea typeface="Roboto Medium" panose="02000000000000000000" pitchFamily="2" charset="0"/>
                        <a:cs typeface="Roboto Medium" panose="02000000000000000000" pitchFamily="2" charset="0"/>
                      </a:endParaRPr>
                    </a:p>
                  </a:txBody>
                  <a:tcPr marL="9525" marR="9525" marT="9525" marB="9525" anchor="ctr"/>
                </a:tc>
                <a:tc>
                  <a:txBody>
                    <a:bodyPr/>
                    <a:lstStyle/>
                    <a:p>
                      <a:r>
                        <a:rPr lang="en-US" sz="900" dirty="0">
                          <a:effectLst/>
                          <a:latin typeface="Roboto" panose="02000000000000000000" pitchFamily="2" charset="0"/>
                          <a:ea typeface="Roboto" panose="02000000000000000000" pitchFamily="2" charset="0"/>
                          <a:cs typeface="Roboto" panose="02000000000000000000" pitchFamily="2" charset="0"/>
                        </a:rPr>
                        <a:t>2.5 M </a:t>
                      </a:r>
                      <a:endParaRPr lang="sr-Latn-RS" sz="1200" dirty="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endParaRPr lang="en-US" sz="1200" dirty="0">
                        <a:effectLst/>
                        <a:latin typeface="Roboto" panose="02000000000000000000" pitchFamily="2" charset="0"/>
                        <a:ea typeface="Roboto" panose="02000000000000000000" pitchFamily="2" charset="0"/>
                        <a:cs typeface="Roboto" panose="02000000000000000000" pitchFamily="2" charset="0"/>
                      </a:endParaRPr>
                    </a:p>
                    <a:p>
                      <a:r>
                        <a:rPr lang="en-US" sz="900" dirty="0">
                          <a:effectLst/>
                          <a:latin typeface="Roboto" panose="02000000000000000000" pitchFamily="2" charset="0"/>
                          <a:ea typeface="Roboto" panose="02000000000000000000" pitchFamily="2" charset="0"/>
                          <a:cs typeface="Roboto" panose="02000000000000000000" pitchFamily="2" charset="0"/>
                        </a:rPr>
                        <a:t>3.4 M </a:t>
                      </a:r>
                      <a:endParaRPr lang="sr-Latn-RS" sz="1200" dirty="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3.7 M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endParaRPr lang="en-US" sz="1200">
                        <a:effectLst/>
                        <a:latin typeface="Roboto" panose="02000000000000000000" pitchFamily="2" charset="0"/>
                        <a:ea typeface="Roboto" panose="02000000000000000000" pitchFamily="2" charset="0"/>
                        <a:cs typeface="Roboto" panose="02000000000000000000" pitchFamily="2" charset="0"/>
                      </a:endParaRPr>
                    </a:p>
                    <a:p>
                      <a:r>
                        <a:rPr lang="en-US" sz="900">
                          <a:effectLst/>
                          <a:latin typeface="Roboto" panose="02000000000000000000" pitchFamily="2" charset="0"/>
                          <a:ea typeface="Roboto" panose="02000000000000000000" pitchFamily="2" charset="0"/>
                          <a:cs typeface="Roboto" panose="02000000000000000000" pitchFamily="2" charset="0"/>
                        </a:rPr>
                        <a:t>3.6M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endParaRPr lang="en-US" sz="1200" dirty="0">
                        <a:effectLst/>
                        <a:latin typeface="Roboto" panose="02000000000000000000" pitchFamily="2" charset="0"/>
                        <a:ea typeface="Roboto" panose="02000000000000000000" pitchFamily="2" charset="0"/>
                        <a:cs typeface="Roboto" panose="02000000000000000000" pitchFamily="2" charset="0"/>
                      </a:endParaRPr>
                    </a:p>
                    <a:p>
                      <a:r>
                        <a:rPr lang="en-US" sz="900" dirty="0">
                          <a:effectLst/>
                          <a:latin typeface="Roboto" panose="02000000000000000000" pitchFamily="2" charset="0"/>
                          <a:ea typeface="Roboto" panose="02000000000000000000" pitchFamily="2" charset="0"/>
                          <a:cs typeface="Roboto" panose="02000000000000000000" pitchFamily="2" charset="0"/>
                        </a:rPr>
                        <a:t>3.1 M </a:t>
                      </a:r>
                      <a:endParaRPr lang="sr-Latn-RS" sz="1200" dirty="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endParaRPr lang="en-US" sz="1200">
                        <a:effectLst/>
                        <a:latin typeface="Roboto" panose="02000000000000000000" pitchFamily="2" charset="0"/>
                        <a:ea typeface="Roboto" panose="02000000000000000000" pitchFamily="2" charset="0"/>
                        <a:cs typeface="Roboto" panose="02000000000000000000" pitchFamily="2" charset="0"/>
                      </a:endParaRPr>
                    </a:p>
                    <a:p>
                      <a:r>
                        <a:rPr lang="en-US" sz="900">
                          <a:effectLst/>
                          <a:latin typeface="Roboto" panose="02000000000000000000" pitchFamily="2" charset="0"/>
                          <a:ea typeface="Roboto" panose="02000000000000000000" pitchFamily="2" charset="0"/>
                          <a:cs typeface="Roboto" panose="02000000000000000000" pitchFamily="2" charset="0"/>
                        </a:rPr>
                        <a:t>3.3M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endParaRPr lang="en-US" sz="1200" dirty="0">
                        <a:effectLst/>
                        <a:latin typeface="Roboto" panose="02000000000000000000" pitchFamily="2" charset="0"/>
                        <a:ea typeface="Roboto" panose="02000000000000000000" pitchFamily="2" charset="0"/>
                        <a:cs typeface="Roboto" panose="02000000000000000000" pitchFamily="2" charset="0"/>
                      </a:endParaRPr>
                    </a:p>
                    <a:p>
                      <a:r>
                        <a:rPr lang="en-US" sz="900" dirty="0">
                          <a:effectLst/>
                          <a:latin typeface="Roboto" panose="02000000000000000000" pitchFamily="2" charset="0"/>
                          <a:ea typeface="Roboto" panose="02000000000000000000" pitchFamily="2" charset="0"/>
                          <a:cs typeface="Roboto" panose="02000000000000000000" pitchFamily="2" charset="0"/>
                        </a:rPr>
                        <a:t>3.6M </a:t>
                      </a:r>
                      <a:endParaRPr lang="sr-Latn-RS" sz="1200" dirty="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extLst>
                  <a:ext uri="{0D108BD9-81ED-4DB2-BD59-A6C34878D82A}">
                    <a16:rowId xmlns:a16="http://schemas.microsoft.com/office/drawing/2014/main" val="365911028"/>
                  </a:ext>
                </a:extLst>
              </a:tr>
              <a:tr h="288000">
                <a:tc>
                  <a:txBody>
                    <a:bodyPr/>
                    <a:lstStyle/>
                    <a:p>
                      <a:r>
                        <a:rPr lang="en-US" sz="900" b="0" dirty="0">
                          <a:effectLst/>
                          <a:latin typeface="Roboto Medium" panose="02000000000000000000" pitchFamily="2" charset="0"/>
                          <a:ea typeface="Roboto Medium" panose="02000000000000000000" pitchFamily="2" charset="0"/>
                          <a:cs typeface="Roboto Medium" panose="02000000000000000000" pitchFamily="2" charset="0"/>
                        </a:rPr>
                        <a:t>NBR Latex Capacity (Million tons/year) </a:t>
                      </a:r>
                      <a:endParaRPr lang="sr-Latn-RS" sz="1200" b="0" dirty="0">
                        <a:effectLst/>
                        <a:latin typeface="Roboto Medium" panose="02000000000000000000" pitchFamily="2" charset="0"/>
                        <a:ea typeface="Roboto Medium" panose="02000000000000000000" pitchFamily="2" charset="0"/>
                        <a:cs typeface="Roboto Medium"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2.8 M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2.8 M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dirty="0">
                          <a:effectLst/>
                          <a:latin typeface="Roboto" panose="02000000000000000000" pitchFamily="2" charset="0"/>
                          <a:ea typeface="Roboto" panose="02000000000000000000" pitchFamily="2" charset="0"/>
                          <a:cs typeface="Roboto" panose="02000000000000000000" pitchFamily="2" charset="0"/>
                        </a:rPr>
                        <a:t>3.0 M </a:t>
                      </a:r>
                      <a:endParaRPr lang="sr-Latn-RS" sz="1200" dirty="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4.5 M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5.3 M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5.5M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5.5M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extLst>
                  <a:ext uri="{0D108BD9-81ED-4DB2-BD59-A6C34878D82A}">
                    <a16:rowId xmlns:a16="http://schemas.microsoft.com/office/drawing/2014/main" val="233719310"/>
                  </a:ext>
                </a:extLst>
              </a:tr>
              <a:tr h="288000">
                <a:tc>
                  <a:txBody>
                    <a:bodyPr/>
                    <a:lstStyle/>
                    <a:p>
                      <a:r>
                        <a:rPr lang="en-US" sz="900" b="0" dirty="0">
                          <a:effectLst/>
                          <a:latin typeface="Roboto Medium" panose="02000000000000000000" pitchFamily="2" charset="0"/>
                          <a:ea typeface="Roboto Medium" panose="02000000000000000000" pitchFamily="2" charset="0"/>
                          <a:cs typeface="Roboto Medium" panose="02000000000000000000" pitchFamily="2" charset="0"/>
                        </a:rPr>
                        <a:t>NBR Capacity Utilization </a:t>
                      </a:r>
                      <a:endParaRPr lang="sr-Latn-RS" sz="1200" b="0" dirty="0">
                        <a:effectLst/>
                        <a:latin typeface="Roboto Medium" panose="02000000000000000000" pitchFamily="2" charset="0"/>
                        <a:ea typeface="Roboto Medium" panose="02000000000000000000" pitchFamily="2" charset="0"/>
                        <a:cs typeface="Roboto Medium"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90%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120%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123%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dirty="0">
                          <a:effectLst/>
                          <a:latin typeface="Roboto" panose="02000000000000000000" pitchFamily="2" charset="0"/>
                          <a:ea typeface="Roboto" panose="02000000000000000000" pitchFamily="2" charset="0"/>
                          <a:cs typeface="Roboto" panose="02000000000000000000" pitchFamily="2" charset="0"/>
                        </a:rPr>
                        <a:t>80% </a:t>
                      </a:r>
                      <a:endParaRPr lang="sr-Latn-RS" sz="1200" dirty="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58%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60%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dirty="0">
                          <a:effectLst/>
                          <a:latin typeface="Roboto" panose="02000000000000000000" pitchFamily="2" charset="0"/>
                          <a:ea typeface="Roboto" panose="02000000000000000000" pitchFamily="2" charset="0"/>
                          <a:cs typeface="Roboto" panose="02000000000000000000" pitchFamily="2" charset="0"/>
                        </a:rPr>
                        <a:t>65.5% </a:t>
                      </a:r>
                      <a:endParaRPr lang="sr-Latn-RS" sz="1200" dirty="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extLst>
                  <a:ext uri="{0D108BD9-81ED-4DB2-BD59-A6C34878D82A}">
                    <a16:rowId xmlns:a16="http://schemas.microsoft.com/office/drawing/2014/main" val="1706406071"/>
                  </a:ext>
                </a:extLst>
              </a:tr>
              <a:tr h="288000">
                <a:tc>
                  <a:txBody>
                    <a:bodyPr/>
                    <a:lstStyle/>
                    <a:p>
                      <a:r>
                        <a:rPr lang="en-US" sz="900" b="0" dirty="0">
                          <a:effectLst/>
                          <a:latin typeface="Roboto Medium" panose="02000000000000000000" pitchFamily="2" charset="0"/>
                          <a:ea typeface="Roboto Medium" panose="02000000000000000000" pitchFamily="2" charset="0"/>
                          <a:cs typeface="Roboto Medium" panose="02000000000000000000" pitchFamily="2" charset="0"/>
                        </a:rPr>
                        <a:t>NBR Latex ASP (US$/ton) </a:t>
                      </a:r>
                      <a:endParaRPr lang="sr-Latn-RS" sz="1200" b="0" dirty="0">
                        <a:effectLst/>
                        <a:latin typeface="Roboto Medium" panose="02000000000000000000" pitchFamily="2" charset="0"/>
                        <a:ea typeface="Roboto Medium" panose="02000000000000000000" pitchFamily="2" charset="0"/>
                        <a:cs typeface="Roboto Medium" panose="02000000000000000000" pitchFamily="2" charset="0"/>
                      </a:endParaRPr>
                    </a:p>
                  </a:txBody>
                  <a:tcPr marL="9525" marR="9525" marT="9525" marB="9525" anchor="ctr"/>
                </a:tc>
                <a:tc>
                  <a:txBody>
                    <a:bodyPr/>
                    <a:lstStyle/>
                    <a:p>
                      <a:r>
                        <a:rPr lang="en-US" sz="900" dirty="0">
                          <a:effectLst/>
                          <a:latin typeface="Roboto" panose="02000000000000000000" pitchFamily="2" charset="0"/>
                          <a:ea typeface="Roboto" panose="02000000000000000000" pitchFamily="2" charset="0"/>
                          <a:cs typeface="Roboto" panose="02000000000000000000" pitchFamily="2" charset="0"/>
                        </a:rPr>
                        <a:t>1000-1200 </a:t>
                      </a:r>
                      <a:endParaRPr lang="sr-Latn-RS" sz="1200" dirty="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dirty="0">
                          <a:effectLst/>
                          <a:latin typeface="Roboto" panose="02000000000000000000" pitchFamily="2" charset="0"/>
                          <a:ea typeface="Roboto" panose="02000000000000000000" pitchFamily="2" charset="0"/>
                          <a:cs typeface="Roboto" panose="02000000000000000000" pitchFamily="2" charset="0"/>
                        </a:rPr>
                        <a:t>1500-2500 </a:t>
                      </a:r>
                      <a:endParaRPr lang="sr-Latn-RS" sz="1200" dirty="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a:effectLst/>
                          <a:latin typeface="Roboto" panose="02000000000000000000" pitchFamily="2" charset="0"/>
                          <a:ea typeface="Roboto" panose="02000000000000000000" pitchFamily="2" charset="0"/>
                          <a:cs typeface="Roboto" panose="02000000000000000000" pitchFamily="2" charset="0"/>
                        </a:rPr>
                        <a:t>2500-1250 </a:t>
                      </a:r>
                      <a:endParaRPr lang="sr-Latn-RS" sz="120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dirty="0">
                          <a:effectLst/>
                          <a:latin typeface="Roboto" panose="02000000000000000000" pitchFamily="2" charset="0"/>
                          <a:ea typeface="Roboto" panose="02000000000000000000" pitchFamily="2" charset="0"/>
                          <a:cs typeface="Roboto" panose="02000000000000000000" pitchFamily="2" charset="0"/>
                        </a:rPr>
                        <a:t>1250-900 </a:t>
                      </a:r>
                      <a:endParaRPr lang="sr-Latn-RS" sz="1200" dirty="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dirty="0">
                          <a:effectLst/>
                          <a:latin typeface="Roboto" panose="02000000000000000000" pitchFamily="2" charset="0"/>
                          <a:ea typeface="Roboto" panose="02000000000000000000" pitchFamily="2" charset="0"/>
                          <a:cs typeface="Roboto" panose="02000000000000000000" pitchFamily="2" charset="0"/>
                        </a:rPr>
                        <a:t>900-1100 </a:t>
                      </a:r>
                      <a:endParaRPr lang="sr-Latn-RS" sz="1200" dirty="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dirty="0">
                          <a:effectLst/>
                          <a:latin typeface="Roboto" panose="02000000000000000000" pitchFamily="2" charset="0"/>
                          <a:ea typeface="Roboto" panose="02000000000000000000" pitchFamily="2" charset="0"/>
                          <a:cs typeface="Roboto" panose="02000000000000000000" pitchFamily="2" charset="0"/>
                        </a:rPr>
                        <a:t>1100-1200 </a:t>
                      </a:r>
                      <a:endParaRPr lang="sr-Latn-RS" sz="1200" dirty="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tc>
                  <a:txBody>
                    <a:bodyPr/>
                    <a:lstStyle/>
                    <a:p>
                      <a:r>
                        <a:rPr lang="en-US" sz="900" dirty="0">
                          <a:effectLst/>
                          <a:latin typeface="Roboto" panose="02000000000000000000" pitchFamily="2" charset="0"/>
                          <a:ea typeface="Roboto" panose="02000000000000000000" pitchFamily="2" charset="0"/>
                          <a:cs typeface="Roboto" panose="02000000000000000000" pitchFamily="2" charset="0"/>
                        </a:rPr>
                        <a:t>1100-1200 </a:t>
                      </a:r>
                      <a:endParaRPr lang="sr-Latn-RS" sz="1200" dirty="0">
                        <a:effectLst/>
                        <a:latin typeface="Roboto" panose="02000000000000000000" pitchFamily="2" charset="0"/>
                        <a:ea typeface="Roboto" panose="02000000000000000000" pitchFamily="2" charset="0"/>
                        <a:cs typeface="Roboto" panose="02000000000000000000" pitchFamily="2" charset="0"/>
                      </a:endParaRPr>
                    </a:p>
                  </a:txBody>
                  <a:tcPr marL="9525" marR="9525" marT="9525" marB="9525" anchor="ctr"/>
                </a:tc>
                <a:extLst>
                  <a:ext uri="{0D108BD9-81ED-4DB2-BD59-A6C34878D82A}">
                    <a16:rowId xmlns:a16="http://schemas.microsoft.com/office/drawing/2014/main" val="2987779213"/>
                  </a:ext>
                </a:extLst>
              </a:tr>
            </a:tbl>
          </a:graphicData>
        </a:graphic>
      </p:graphicFrame>
      <p:pic>
        <p:nvPicPr>
          <p:cNvPr id="1039" name="Picture 36" descr="page1image2994240">
            <a:extLst>
              <a:ext uri="{FF2B5EF4-FFF2-40B4-BE49-F238E27FC236}">
                <a16:creationId xmlns:a16="http://schemas.microsoft.com/office/drawing/2014/main" id="{96DC35B4-9C30-4166-B0F5-DD9B58F6144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38200" y="346094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35" descr="page1image5019376">
            <a:extLst>
              <a:ext uri="{FF2B5EF4-FFF2-40B4-BE49-F238E27FC236}">
                <a16:creationId xmlns:a16="http://schemas.microsoft.com/office/drawing/2014/main" id="{66A04B34-4A82-4275-A4FC-BC68CD951C91}"/>
              </a:ext>
            </a:extLst>
          </p:cNvPr>
          <p:cNvPicPr>
            <a:picLocks noChangeAspect="1" noChangeArrowheads="1"/>
          </p:cNvPicPr>
          <p:nvPr/>
        </p:nvPicPr>
        <p:blipFill>
          <a:blip r:embed="rId2" r:link="rId4">
            <a:extLst>
              <a:ext uri="{28A0092B-C50C-407E-A947-70E740481C1C}">
                <a14:useLocalDpi xmlns:a14="http://schemas.microsoft.com/office/drawing/2010/main" val="0"/>
              </a:ext>
            </a:extLst>
          </a:blip>
          <a:srcRect/>
          <a:stretch>
            <a:fillRect/>
          </a:stretch>
        </p:blipFill>
        <p:spPr bwMode="auto">
          <a:xfrm>
            <a:off x="838200" y="346094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34" descr="page1image3007568">
            <a:extLst>
              <a:ext uri="{FF2B5EF4-FFF2-40B4-BE49-F238E27FC236}">
                <a16:creationId xmlns:a16="http://schemas.microsoft.com/office/drawing/2014/main" id="{D4ECCBCA-0B0B-496A-91DB-4241666A8D61}"/>
              </a:ext>
            </a:extLst>
          </p:cNvPr>
          <p:cNvPicPr>
            <a:picLocks noChangeAspect="1" noChangeArrowheads="1"/>
          </p:cNvPicPr>
          <p:nvPr/>
        </p:nvPicPr>
        <p:blipFill>
          <a:blip r:embed="rId2" r:link="rId5">
            <a:extLst>
              <a:ext uri="{28A0092B-C50C-407E-A947-70E740481C1C}">
                <a14:useLocalDpi xmlns:a14="http://schemas.microsoft.com/office/drawing/2010/main" val="0"/>
              </a:ext>
            </a:extLst>
          </a:blip>
          <a:srcRect/>
          <a:stretch>
            <a:fillRect/>
          </a:stretch>
        </p:blipFill>
        <p:spPr bwMode="auto">
          <a:xfrm>
            <a:off x="838200" y="346094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33" descr="page1image2996032">
            <a:extLst>
              <a:ext uri="{FF2B5EF4-FFF2-40B4-BE49-F238E27FC236}">
                <a16:creationId xmlns:a16="http://schemas.microsoft.com/office/drawing/2014/main" id="{D91DB795-6C2B-4186-8165-D646ECEB17E8}"/>
              </a:ext>
            </a:extLst>
          </p:cNvPr>
          <p:cNvPicPr>
            <a:picLocks noChangeAspect="1" noChangeArrowheads="1"/>
          </p:cNvPicPr>
          <p:nvPr/>
        </p:nvPicPr>
        <p:blipFill>
          <a:blip r:embed="rId2" r:link="rId6">
            <a:extLst>
              <a:ext uri="{28A0092B-C50C-407E-A947-70E740481C1C}">
                <a14:useLocalDpi xmlns:a14="http://schemas.microsoft.com/office/drawing/2010/main" val="0"/>
              </a:ext>
            </a:extLst>
          </a:blip>
          <a:srcRect/>
          <a:stretch>
            <a:fillRect/>
          </a:stretch>
        </p:blipFill>
        <p:spPr bwMode="auto">
          <a:xfrm>
            <a:off x="838200" y="346094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32" descr="page1image5018256">
            <a:extLst>
              <a:ext uri="{FF2B5EF4-FFF2-40B4-BE49-F238E27FC236}">
                <a16:creationId xmlns:a16="http://schemas.microsoft.com/office/drawing/2014/main" id="{A937C1B0-FBA6-4AEC-BAE0-CD2ED2D6635D}"/>
              </a:ext>
            </a:extLst>
          </p:cNvPr>
          <p:cNvPicPr>
            <a:picLocks noChangeAspect="1" noChangeArrowheads="1"/>
          </p:cNvPicPr>
          <p:nvPr/>
        </p:nvPicPr>
        <p:blipFill>
          <a:blip r:embed="rId2" r:link="rId7">
            <a:extLst>
              <a:ext uri="{28A0092B-C50C-407E-A947-70E740481C1C}">
                <a14:useLocalDpi xmlns:a14="http://schemas.microsoft.com/office/drawing/2010/main" val="0"/>
              </a:ext>
            </a:extLst>
          </a:blip>
          <a:srcRect/>
          <a:stretch>
            <a:fillRect/>
          </a:stretch>
        </p:blipFill>
        <p:spPr bwMode="auto">
          <a:xfrm>
            <a:off x="838200" y="346094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31" descr="page1image20523568">
            <a:extLst>
              <a:ext uri="{FF2B5EF4-FFF2-40B4-BE49-F238E27FC236}">
                <a16:creationId xmlns:a16="http://schemas.microsoft.com/office/drawing/2014/main" id="{FF83AA6E-C9BB-4C54-A96E-F2DE09ED4DD3}"/>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838200" y="346094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30" descr="page1image20459088">
            <a:extLst>
              <a:ext uri="{FF2B5EF4-FFF2-40B4-BE49-F238E27FC236}">
                <a16:creationId xmlns:a16="http://schemas.microsoft.com/office/drawing/2014/main" id="{6F16654C-40A8-4F4A-8D46-F59B8795F56B}"/>
              </a:ext>
            </a:extLst>
          </p:cNvPr>
          <p:cNvPicPr>
            <a:picLocks noChangeAspect="1" noChangeArrowheads="1"/>
          </p:cNvPicPr>
          <p:nvPr/>
        </p:nvPicPr>
        <p:blipFill>
          <a:blip r:embed="rId8" r:link="rId10">
            <a:extLst>
              <a:ext uri="{28A0092B-C50C-407E-A947-70E740481C1C}">
                <a14:useLocalDpi xmlns:a14="http://schemas.microsoft.com/office/drawing/2010/main" val="0"/>
              </a:ext>
            </a:extLst>
          </a:blip>
          <a:srcRect/>
          <a:stretch>
            <a:fillRect/>
          </a:stretch>
        </p:blipFill>
        <p:spPr bwMode="auto">
          <a:xfrm>
            <a:off x="838200" y="346094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29" descr="page1image20525024">
            <a:extLst>
              <a:ext uri="{FF2B5EF4-FFF2-40B4-BE49-F238E27FC236}">
                <a16:creationId xmlns:a16="http://schemas.microsoft.com/office/drawing/2014/main" id="{A06C732F-9A80-4243-87DB-36AFB8073DA7}"/>
              </a:ext>
            </a:extLst>
          </p:cNvPr>
          <p:cNvPicPr>
            <a:picLocks noChangeAspect="1" noChangeArrowheads="1"/>
          </p:cNvPicPr>
          <p:nvPr/>
        </p:nvPicPr>
        <p:blipFill>
          <a:blip r:embed="rId8" r:link="rId11">
            <a:extLst>
              <a:ext uri="{28A0092B-C50C-407E-A947-70E740481C1C}">
                <a14:useLocalDpi xmlns:a14="http://schemas.microsoft.com/office/drawing/2010/main" val="0"/>
              </a:ext>
            </a:extLst>
          </a:blip>
          <a:srcRect/>
          <a:stretch>
            <a:fillRect/>
          </a:stretch>
        </p:blipFill>
        <p:spPr bwMode="auto">
          <a:xfrm>
            <a:off x="838200" y="346094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28" descr="page1image20524816">
            <a:extLst>
              <a:ext uri="{FF2B5EF4-FFF2-40B4-BE49-F238E27FC236}">
                <a16:creationId xmlns:a16="http://schemas.microsoft.com/office/drawing/2014/main" id="{828246BA-8188-4026-9139-1E415EAD59C6}"/>
              </a:ext>
            </a:extLst>
          </p:cNvPr>
          <p:cNvPicPr>
            <a:picLocks noChangeAspect="1" noChangeArrowheads="1"/>
          </p:cNvPicPr>
          <p:nvPr/>
        </p:nvPicPr>
        <p:blipFill>
          <a:blip r:embed="rId8" r:link="rId12">
            <a:extLst>
              <a:ext uri="{28A0092B-C50C-407E-A947-70E740481C1C}">
                <a14:useLocalDpi xmlns:a14="http://schemas.microsoft.com/office/drawing/2010/main" val="0"/>
              </a:ext>
            </a:extLst>
          </a:blip>
          <a:srcRect/>
          <a:stretch>
            <a:fillRect/>
          </a:stretch>
        </p:blipFill>
        <p:spPr bwMode="auto">
          <a:xfrm>
            <a:off x="838200" y="346094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27" descr="page1image20517952">
            <a:extLst>
              <a:ext uri="{FF2B5EF4-FFF2-40B4-BE49-F238E27FC236}">
                <a16:creationId xmlns:a16="http://schemas.microsoft.com/office/drawing/2014/main" id="{1F295AA9-D3CE-4B0F-8514-4EC116B6D7A5}"/>
              </a:ext>
            </a:extLst>
          </p:cNvPr>
          <p:cNvPicPr>
            <a:picLocks noChangeAspect="1" noChangeArrowheads="1"/>
          </p:cNvPicPr>
          <p:nvPr/>
        </p:nvPicPr>
        <p:blipFill>
          <a:blip r:embed="rId8" r:link="rId13">
            <a:extLst>
              <a:ext uri="{28A0092B-C50C-407E-A947-70E740481C1C}">
                <a14:useLocalDpi xmlns:a14="http://schemas.microsoft.com/office/drawing/2010/main" val="0"/>
              </a:ext>
            </a:extLst>
          </a:blip>
          <a:srcRect/>
          <a:stretch>
            <a:fillRect/>
          </a:stretch>
        </p:blipFill>
        <p:spPr bwMode="auto">
          <a:xfrm>
            <a:off x="838200" y="346094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26" descr="page1image20501104">
            <a:extLst>
              <a:ext uri="{FF2B5EF4-FFF2-40B4-BE49-F238E27FC236}">
                <a16:creationId xmlns:a16="http://schemas.microsoft.com/office/drawing/2014/main" id="{611465FC-2B1D-4C91-A4F5-D839444092A3}"/>
              </a:ext>
            </a:extLst>
          </p:cNvPr>
          <p:cNvPicPr>
            <a:picLocks noChangeAspect="1" noChangeArrowheads="1"/>
          </p:cNvPicPr>
          <p:nvPr/>
        </p:nvPicPr>
        <p:blipFill>
          <a:blip r:embed="rId14" r:link="rId15">
            <a:extLst>
              <a:ext uri="{28A0092B-C50C-407E-A947-70E740481C1C}">
                <a14:useLocalDpi xmlns:a14="http://schemas.microsoft.com/office/drawing/2010/main" val="0"/>
              </a:ext>
            </a:extLst>
          </a:blip>
          <a:srcRect/>
          <a:stretch>
            <a:fillRect/>
          </a:stretch>
        </p:blipFill>
        <p:spPr bwMode="auto">
          <a:xfrm>
            <a:off x="838200" y="346094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25" descr="page1image20499648">
            <a:extLst>
              <a:ext uri="{FF2B5EF4-FFF2-40B4-BE49-F238E27FC236}">
                <a16:creationId xmlns:a16="http://schemas.microsoft.com/office/drawing/2014/main" id="{330EC82C-DAC6-4763-9BFA-EDEA73650FAD}"/>
              </a:ext>
            </a:extLst>
          </p:cNvPr>
          <p:cNvPicPr>
            <a:picLocks noChangeAspect="1" noChangeArrowheads="1"/>
          </p:cNvPicPr>
          <p:nvPr/>
        </p:nvPicPr>
        <p:blipFill>
          <a:blip r:embed="rId14" r:link="rId16">
            <a:extLst>
              <a:ext uri="{28A0092B-C50C-407E-A947-70E740481C1C}">
                <a14:useLocalDpi xmlns:a14="http://schemas.microsoft.com/office/drawing/2010/main" val="0"/>
              </a:ext>
            </a:extLst>
          </a:blip>
          <a:srcRect/>
          <a:stretch>
            <a:fillRect/>
          </a:stretch>
        </p:blipFill>
        <p:spPr bwMode="auto">
          <a:xfrm>
            <a:off x="838200" y="346094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24" descr="page1image20499232">
            <a:extLst>
              <a:ext uri="{FF2B5EF4-FFF2-40B4-BE49-F238E27FC236}">
                <a16:creationId xmlns:a16="http://schemas.microsoft.com/office/drawing/2014/main" id="{1D43F673-EF8D-49D3-92AC-7A364FAAB690}"/>
              </a:ext>
            </a:extLst>
          </p:cNvPr>
          <p:cNvPicPr>
            <a:picLocks noChangeAspect="1" noChangeArrowheads="1"/>
          </p:cNvPicPr>
          <p:nvPr/>
        </p:nvPicPr>
        <p:blipFill>
          <a:blip r:embed="rId14" r:link="rId17">
            <a:extLst>
              <a:ext uri="{28A0092B-C50C-407E-A947-70E740481C1C}">
                <a14:useLocalDpi xmlns:a14="http://schemas.microsoft.com/office/drawing/2010/main" val="0"/>
              </a:ext>
            </a:extLst>
          </a:blip>
          <a:srcRect/>
          <a:stretch>
            <a:fillRect/>
          </a:stretch>
        </p:blipFill>
        <p:spPr bwMode="auto">
          <a:xfrm>
            <a:off x="838200" y="346094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3" descr="page1image20498400">
            <a:extLst>
              <a:ext uri="{FF2B5EF4-FFF2-40B4-BE49-F238E27FC236}">
                <a16:creationId xmlns:a16="http://schemas.microsoft.com/office/drawing/2014/main" id="{30076DF6-6568-41F4-87B4-AC2DA788A2D1}"/>
              </a:ext>
            </a:extLst>
          </p:cNvPr>
          <p:cNvPicPr>
            <a:picLocks noChangeAspect="1" noChangeArrowheads="1"/>
          </p:cNvPicPr>
          <p:nvPr/>
        </p:nvPicPr>
        <p:blipFill>
          <a:blip r:embed="rId14" r:link="rId18">
            <a:extLst>
              <a:ext uri="{28A0092B-C50C-407E-A947-70E740481C1C}">
                <a14:useLocalDpi xmlns:a14="http://schemas.microsoft.com/office/drawing/2010/main" val="0"/>
              </a:ext>
            </a:extLst>
          </a:blip>
          <a:srcRect/>
          <a:stretch>
            <a:fillRect/>
          </a:stretch>
        </p:blipFill>
        <p:spPr bwMode="auto">
          <a:xfrm>
            <a:off x="838200" y="346094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22" descr="page1image20497984">
            <a:extLst>
              <a:ext uri="{FF2B5EF4-FFF2-40B4-BE49-F238E27FC236}">
                <a16:creationId xmlns:a16="http://schemas.microsoft.com/office/drawing/2014/main" id="{61434D94-1876-4BF1-A6C5-828D815DAB2B}"/>
              </a:ext>
            </a:extLst>
          </p:cNvPr>
          <p:cNvPicPr>
            <a:picLocks noChangeAspect="1" noChangeArrowheads="1"/>
          </p:cNvPicPr>
          <p:nvPr/>
        </p:nvPicPr>
        <p:blipFill>
          <a:blip r:embed="rId14" r:link="rId19">
            <a:extLst>
              <a:ext uri="{28A0092B-C50C-407E-A947-70E740481C1C}">
                <a14:useLocalDpi xmlns:a14="http://schemas.microsoft.com/office/drawing/2010/main" val="0"/>
              </a:ext>
            </a:extLst>
          </a:blip>
          <a:srcRect/>
          <a:stretch>
            <a:fillRect/>
          </a:stretch>
        </p:blipFill>
        <p:spPr bwMode="auto">
          <a:xfrm>
            <a:off x="838200" y="346094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63ACBDC-73BF-B94E-616D-543BC3285D92}"/>
              </a:ext>
            </a:extLst>
          </p:cNvPr>
          <p:cNvPicPr>
            <a:picLocks noChangeAspect="1"/>
          </p:cNvPicPr>
          <p:nvPr/>
        </p:nvPicPr>
        <p:blipFill>
          <a:blip r:embed="rId20"/>
          <a:stretch>
            <a:fillRect/>
          </a:stretch>
        </p:blipFill>
        <p:spPr>
          <a:xfrm>
            <a:off x="10047326" y="7787"/>
            <a:ext cx="2144674" cy="1760080"/>
          </a:xfrm>
          <a:prstGeom prst="rect">
            <a:avLst/>
          </a:prstGeom>
        </p:spPr>
      </p:pic>
    </p:spTree>
    <p:extLst>
      <p:ext uri="{BB962C8B-B14F-4D97-AF65-F5344CB8AC3E}">
        <p14:creationId xmlns:p14="http://schemas.microsoft.com/office/powerpoint/2010/main" val="3090090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D6104-CA09-CEF0-4535-2DFCCC231F63}"/>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25D6FAD3-8343-C035-C672-89DFADCD0622}"/>
              </a:ext>
            </a:extLst>
          </p:cNvPr>
          <p:cNvSpPr txBox="1"/>
          <p:nvPr/>
        </p:nvSpPr>
        <p:spPr>
          <a:xfrm>
            <a:off x="609600" y="535236"/>
            <a:ext cx="8418653" cy="707886"/>
          </a:xfrm>
          <a:prstGeom prst="rect">
            <a:avLst/>
          </a:prstGeom>
          <a:noFill/>
        </p:spPr>
        <p:txBody>
          <a:bodyPr wrap="square" rtlCol="0">
            <a:spAutoFit/>
          </a:bodyPr>
          <a:lstStyle/>
          <a:p>
            <a:r>
              <a:rPr lang="en-US" sz="4000" b="1" dirty="0">
                <a:solidFill>
                  <a:srgbClr val="4B6FC9"/>
                </a:solidFill>
                <a:latin typeface="Roboto Black" panose="02000000000000000000" pitchFamily="2" charset="0"/>
                <a:ea typeface="Roboto Black" panose="02000000000000000000" pitchFamily="2" charset="0"/>
                <a:cs typeface="Roboto Black" panose="02000000000000000000" pitchFamily="2" charset="0"/>
              </a:rPr>
              <a:t>Renco Objectives</a:t>
            </a:r>
            <a:endParaRPr lang="sr-Latn-RS" sz="4000" b="1" dirty="0">
              <a:solidFill>
                <a:srgbClr val="4B6FC9"/>
              </a:solidFill>
              <a:latin typeface="Roboto Black" panose="02000000000000000000" pitchFamily="2" charset="0"/>
              <a:ea typeface="Roboto Black" panose="02000000000000000000" pitchFamily="2" charset="0"/>
              <a:cs typeface="Roboto Black" panose="02000000000000000000" pitchFamily="2" charset="0"/>
            </a:endParaRPr>
          </a:p>
        </p:txBody>
      </p:sp>
      <p:sp>
        <p:nvSpPr>
          <p:cNvPr id="33" name="TextBox 32">
            <a:extLst>
              <a:ext uri="{FF2B5EF4-FFF2-40B4-BE49-F238E27FC236}">
                <a16:creationId xmlns:a16="http://schemas.microsoft.com/office/drawing/2014/main" id="{3D0CF954-B94B-E1A1-21BB-394119310ACB}"/>
              </a:ext>
            </a:extLst>
          </p:cNvPr>
          <p:cNvSpPr txBox="1"/>
          <p:nvPr/>
        </p:nvSpPr>
        <p:spPr>
          <a:xfrm>
            <a:off x="609601" y="6147565"/>
            <a:ext cx="1790700" cy="276999"/>
          </a:xfrm>
          <a:prstGeom prst="rect">
            <a:avLst/>
          </a:prstGeom>
          <a:noFill/>
        </p:spPr>
        <p:txBody>
          <a:bodyPr wrap="square" rtlCol="0">
            <a:spAutoFit/>
          </a:bodyPr>
          <a:lstStyle/>
          <a:p>
            <a:r>
              <a:rPr lang="en-US" sz="1200" b="1" dirty="0">
                <a:solidFill>
                  <a:srgbClr val="4B6FC9"/>
                </a:solidFill>
                <a:latin typeface="Roboto Light" panose="02000000000000000000" pitchFamily="2" charset="0"/>
                <a:ea typeface="Roboto Light" panose="02000000000000000000" pitchFamily="2" charset="0"/>
                <a:cs typeface="Roboto Light" panose="02000000000000000000" pitchFamily="2" charset="0"/>
              </a:rPr>
              <a:t>rencogloves.com</a:t>
            </a:r>
            <a:endParaRPr lang="sr-Latn-RS" sz="1200" b="1" dirty="0">
              <a:solidFill>
                <a:srgbClr val="4B6FC9"/>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34" name="Straight Connector 33">
            <a:extLst>
              <a:ext uri="{FF2B5EF4-FFF2-40B4-BE49-F238E27FC236}">
                <a16:creationId xmlns:a16="http://schemas.microsoft.com/office/drawing/2014/main" id="{D3EA409A-0C52-73F0-62C2-99F9CDB3BCF2}"/>
              </a:ext>
            </a:extLst>
          </p:cNvPr>
          <p:cNvCxnSpPr>
            <a:cxnSpLocks/>
          </p:cNvCxnSpPr>
          <p:nvPr/>
        </p:nvCxnSpPr>
        <p:spPr>
          <a:xfrm>
            <a:off x="1952625" y="6286500"/>
            <a:ext cx="9334500" cy="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7ACBDB2D-BAEB-98AC-92B3-629E1033EFBB}"/>
              </a:ext>
            </a:extLst>
          </p:cNvPr>
          <p:cNvSpPr txBox="1"/>
          <p:nvPr/>
        </p:nvSpPr>
        <p:spPr>
          <a:xfrm>
            <a:off x="11287125" y="6147565"/>
            <a:ext cx="390524" cy="276999"/>
          </a:xfrm>
          <a:prstGeom prst="rect">
            <a:avLst/>
          </a:prstGeom>
          <a:noFill/>
        </p:spPr>
        <p:txBody>
          <a:bodyPr wrap="square" rtlCol="0">
            <a:spAutoFit/>
          </a:bodyPr>
          <a:lstStyle/>
          <a:p>
            <a:fld id="{EB2AEB71-B72F-43CF-B0C2-2AC7548EB8B0}" type="slidenum">
              <a:rPr lang="en-US" sz="1200" b="1" smtClean="0">
                <a:solidFill>
                  <a:srgbClr val="4B6FC9"/>
                </a:solidFill>
                <a:latin typeface="Roboto Light" panose="02000000000000000000" pitchFamily="2" charset="0"/>
                <a:ea typeface="Roboto Light" panose="02000000000000000000" pitchFamily="2" charset="0"/>
                <a:cs typeface="Roboto Light" panose="02000000000000000000" pitchFamily="2" charset="0"/>
              </a:rPr>
              <a:t>16</a:t>
            </a:fld>
            <a:endParaRPr lang="sr-Latn-RS" sz="1200" b="1" dirty="0">
              <a:solidFill>
                <a:srgbClr val="4B6FC9"/>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2" name="Picture 1">
            <a:extLst>
              <a:ext uri="{FF2B5EF4-FFF2-40B4-BE49-F238E27FC236}">
                <a16:creationId xmlns:a16="http://schemas.microsoft.com/office/drawing/2014/main" id="{5F4B4E8C-FC92-190B-CA4C-7B87DB4E4EED}"/>
              </a:ext>
            </a:extLst>
          </p:cNvPr>
          <p:cNvPicPr>
            <a:picLocks noChangeAspect="1"/>
          </p:cNvPicPr>
          <p:nvPr/>
        </p:nvPicPr>
        <p:blipFill>
          <a:blip r:embed="rId2"/>
          <a:stretch>
            <a:fillRect/>
          </a:stretch>
        </p:blipFill>
        <p:spPr>
          <a:xfrm>
            <a:off x="10047326" y="15914"/>
            <a:ext cx="2144674" cy="1760080"/>
          </a:xfrm>
          <a:prstGeom prst="rect">
            <a:avLst/>
          </a:prstGeom>
        </p:spPr>
      </p:pic>
      <p:sp>
        <p:nvSpPr>
          <p:cNvPr id="6" name="TextBox 5">
            <a:extLst>
              <a:ext uri="{FF2B5EF4-FFF2-40B4-BE49-F238E27FC236}">
                <a16:creationId xmlns:a16="http://schemas.microsoft.com/office/drawing/2014/main" id="{EEAF7B27-2354-CA7B-8F45-E2714E0C12FE}"/>
              </a:ext>
            </a:extLst>
          </p:cNvPr>
          <p:cNvSpPr txBox="1"/>
          <p:nvPr/>
        </p:nvSpPr>
        <p:spPr>
          <a:xfrm>
            <a:off x="1032734" y="1479883"/>
            <a:ext cx="8139729" cy="3902607"/>
          </a:xfrm>
          <a:prstGeom prst="rect">
            <a:avLst/>
          </a:prstGeom>
          <a:noFill/>
        </p:spPr>
        <p:txBody>
          <a:bodyPr wrap="square">
            <a:spAutoFit/>
          </a:bodyPr>
          <a:lstStyle/>
          <a:p>
            <a:pPr marR="0" lvl="0" algn="l" defTabSz="914400" rtl="0" eaLnBrk="1" fontAlgn="base" latinLnBrk="0" hangingPunct="1">
              <a:lnSpc>
                <a:spcPct val="90000"/>
              </a:lnSpc>
              <a:spcBef>
                <a:spcPct val="20000"/>
              </a:spcBef>
              <a:spcAft>
                <a:spcPct val="0"/>
              </a:spcAft>
              <a:buClrTx/>
              <a:buSzTx/>
              <a:tabLst/>
              <a:defRPr/>
            </a:pPr>
            <a:r>
              <a:rPr kumimoji="0" lang="en-US" altLang="en-US" sz="2400" b="0" i="0" u="none" strike="noStrike" kern="1200" cap="none" spc="0" normalizeH="0" baseline="0" noProof="0" dirty="0">
                <a:ln>
                  <a:noFill/>
                </a:ln>
                <a:solidFill>
                  <a:srgbClr val="000000"/>
                </a:solidFill>
                <a:effectLst/>
                <a:uLnTx/>
                <a:uFillTx/>
                <a:latin typeface="Arial"/>
                <a:ea typeface="+mn-ea"/>
                <a:cs typeface="+mn-cs"/>
              </a:rPr>
              <a:t>Renco 2025</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altLang="en-US" sz="2000" b="0" i="0" u="none" strike="noStrike" kern="1200" cap="none" spc="0" normalizeH="0" baseline="0" noProof="0" dirty="0">
                <a:ln>
                  <a:noFill/>
                </a:ln>
                <a:solidFill>
                  <a:srgbClr val="000000"/>
                </a:solidFill>
                <a:effectLst/>
                <a:uLnTx/>
                <a:uFillTx/>
                <a:latin typeface="Arial"/>
                <a:ea typeface="+mn-ea"/>
                <a:cs typeface="+mn-cs"/>
              </a:rPr>
              <a:t>Develop/Supply Cutting Edge Products for </a:t>
            </a:r>
            <a:r>
              <a:rPr lang="en-US" altLang="en-US" sz="2000" dirty="0">
                <a:solidFill>
                  <a:srgbClr val="000000"/>
                </a:solidFill>
                <a:latin typeface="Arial"/>
              </a:rPr>
              <a:t>its global client base</a:t>
            </a:r>
            <a:endParaRPr kumimoji="0" lang="en-US" altLang="en-US" sz="2000" b="0" i="0" u="none" strike="noStrike" kern="1200" cap="none" spc="0" normalizeH="0" baseline="0" noProof="0" dirty="0">
              <a:ln>
                <a:noFill/>
              </a:ln>
              <a:solidFill>
                <a:srgbClr val="000000"/>
              </a:solidFill>
              <a:effectLst/>
              <a:uLnTx/>
              <a:uFillTx/>
              <a:latin typeface="Arial"/>
              <a:ea typeface="+mn-ea"/>
              <a:cs typeface="+mn-cs"/>
            </a:endParaRP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altLang="en-US" sz="2000" b="0" i="0" u="none" strike="noStrike" kern="1200" cap="none" spc="0" normalizeH="0" baseline="0" noProof="0" dirty="0">
                <a:ln>
                  <a:noFill/>
                </a:ln>
                <a:solidFill>
                  <a:srgbClr val="000000"/>
                </a:solidFill>
                <a:effectLst/>
                <a:uLnTx/>
                <a:uFillTx/>
                <a:latin typeface="Arial"/>
                <a:ea typeface="+mn-ea"/>
                <a:cs typeface="+mn-cs"/>
              </a:rPr>
              <a:t>Maintain 62 Years of Brand Loyalty to Current Product Lines</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altLang="en-US" sz="2000" b="0" i="0" u="none" strike="noStrike" kern="1200" cap="none" spc="0" normalizeH="0" baseline="0" noProof="0" dirty="0">
                <a:ln>
                  <a:noFill/>
                </a:ln>
                <a:solidFill>
                  <a:srgbClr val="000000"/>
                </a:solidFill>
                <a:effectLst/>
                <a:uLnTx/>
                <a:uFillTx/>
                <a:latin typeface="Arial"/>
                <a:ea typeface="+mn-ea"/>
                <a:cs typeface="+mn-cs"/>
              </a:rPr>
              <a:t>Expand the High Margin Glove Markets</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altLang="en-US" sz="2000" b="0" i="0" u="none" strike="noStrike" kern="1200" cap="none" spc="0" normalizeH="0" baseline="0" noProof="0" dirty="0">
                <a:ln>
                  <a:noFill/>
                </a:ln>
                <a:solidFill>
                  <a:srgbClr val="000000"/>
                </a:solidFill>
                <a:effectLst/>
                <a:uLnTx/>
                <a:uFillTx/>
                <a:latin typeface="Arial"/>
                <a:ea typeface="+mn-ea"/>
                <a:cs typeface="+mn-cs"/>
              </a:rPr>
              <a:t>Expand the Sales Force to Market to </a:t>
            </a:r>
            <a:r>
              <a:rPr lang="en-US" altLang="en-US" sz="2000" dirty="0">
                <a:solidFill>
                  <a:srgbClr val="000000"/>
                </a:solidFill>
                <a:latin typeface="Arial"/>
              </a:rPr>
              <a:t>Renco’s</a:t>
            </a:r>
            <a:r>
              <a:rPr kumimoji="0" lang="en-US" altLang="en-US" sz="2000" b="0" i="0" u="none" strike="noStrike" kern="1200" cap="none" spc="0" normalizeH="0" baseline="0" noProof="0" dirty="0">
                <a:ln>
                  <a:noFill/>
                </a:ln>
                <a:solidFill>
                  <a:srgbClr val="000000"/>
                </a:solidFill>
                <a:effectLst/>
                <a:uLnTx/>
                <a:uFillTx/>
                <a:latin typeface="Arial"/>
                <a:ea typeface="+mn-ea"/>
                <a:cs typeface="+mn-cs"/>
              </a:rPr>
              <a:t> Blue Chip Customer Base</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lang="en-US" altLang="en-US" sz="2000" dirty="0">
                <a:solidFill>
                  <a:srgbClr val="000000"/>
                </a:solidFill>
                <a:latin typeface="Arial"/>
              </a:rPr>
              <a:t>Enhance</a:t>
            </a:r>
            <a:r>
              <a:rPr kumimoji="0" lang="en-US" altLang="en-US" sz="2000" b="0" i="0" u="none" strike="noStrike" kern="1200" cap="none" spc="0" normalizeH="0" baseline="0" noProof="0" dirty="0">
                <a:ln>
                  <a:noFill/>
                </a:ln>
                <a:solidFill>
                  <a:srgbClr val="000000"/>
                </a:solidFill>
                <a:effectLst/>
                <a:uLnTx/>
                <a:uFillTx/>
                <a:latin typeface="Arial"/>
                <a:ea typeface="+mn-ea"/>
                <a:cs typeface="+mn-cs"/>
              </a:rPr>
              <a:t> Relationships with Master Distributors and Catalog Houses for Renco and Private Branded Products</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altLang="en-US" sz="2000" b="0" i="0" u="none" strike="noStrike" kern="1200" cap="none" spc="0" normalizeH="0" baseline="0" noProof="0" dirty="0">
                <a:ln>
                  <a:noFill/>
                </a:ln>
                <a:solidFill>
                  <a:srgbClr val="000000"/>
                </a:solidFill>
                <a:effectLst/>
                <a:uLnTx/>
                <a:uFillTx/>
                <a:latin typeface="Arial"/>
                <a:ea typeface="+mn-ea"/>
                <a:cs typeface="+mn-cs"/>
              </a:rPr>
              <a:t>Provide Berry Compliant Products For </a:t>
            </a:r>
            <a:r>
              <a:rPr lang="en-US" altLang="en-US" sz="2000" dirty="0">
                <a:solidFill>
                  <a:srgbClr val="000000"/>
                </a:solidFill>
                <a:latin typeface="Arial"/>
              </a:rPr>
              <a:t>Renco’s </a:t>
            </a:r>
            <a:r>
              <a:rPr kumimoji="0" lang="en-US" altLang="en-US" sz="2000" b="0" i="0" u="none" strike="noStrike" kern="1200" cap="none" spc="0" normalizeH="0" baseline="0" noProof="0" dirty="0">
                <a:ln>
                  <a:noFill/>
                </a:ln>
                <a:solidFill>
                  <a:srgbClr val="000000"/>
                </a:solidFill>
                <a:effectLst/>
                <a:uLnTx/>
                <a:uFillTx/>
                <a:latin typeface="Arial"/>
                <a:ea typeface="+mn-ea"/>
                <a:cs typeface="+mn-cs"/>
              </a:rPr>
              <a:t>US Government Clients with </a:t>
            </a:r>
            <a:r>
              <a:rPr lang="en-US" altLang="en-US" sz="2000" dirty="0">
                <a:solidFill>
                  <a:srgbClr val="000000"/>
                </a:solidFill>
                <a:latin typeface="Arial"/>
              </a:rPr>
              <a:t>USA</a:t>
            </a:r>
            <a:r>
              <a:rPr kumimoji="0" lang="en-US" altLang="en-US" sz="2000" b="0" i="0" u="none" strike="noStrike" kern="1200" cap="none" spc="0" normalizeH="0" baseline="0" noProof="0" dirty="0">
                <a:ln>
                  <a:noFill/>
                </a:ln>
                <a:solidFill>
                  <a:srgbClr val="000000"/>
                </a:solidFill>
                <a:effectLst/>
                <a:uLnTx/>
                <a:uFillTx/>
                <a:latin typeface="Arial"/>
                <a:ea typeface="+mn-ea"/>
                <a:cs typeface="+mn-cs"/>
              </a:rPr>
              <a:t> Manufacturing Facilities for Med/Safety Gloves</a:t>
            </a:r>
          </a:p>
          <a:p>
            <a:pPr marL="742950" marR="0" lvl="1" indent="-285750" algn="l" defTabSz="914400" rtl="0" eaLnBrk="1" fontAlgn="base" latinLnBrk="0" hangingPunct="1">
              <a:lnSpc>
                <a:spcPct val="90000"/>
              </a:lnSpc>
              <a:spcBef>
                <a:spcPct val="20000"/>
              </a:spcBef>
              <a:spcAft>
                <a:spcPct val="0"/>
              </a:spcAft>
              <a:buClrTx/>
              <a:buSzTx/>
              <a:buFontTx/>
              <a:buChar char="–"/>
              <a:tabLst/>
              <a:defRPr/>
            </a:pPr>
            <a:r>
              <a:rPr kumimoji="0" lang="en-US" altLang="en-US" sz="2000" b="0" i="0" u="none" strike="noStrike" kern="1200" cap="none" spc="0" normalizeH="0" baseline="0" noProof="0" dirty="0">
                <a:ln>
                  <a:noFill/>
                </a:ln>
                <a:solidFill>
                  <a:srgbClr val="000000"/>
                </a:solidFill>
                <a:effectLst/>
                <a:uLnTx/>
                <a:uFillTx/>
                <a:latin typeface="Arial"/>
                <a:ea typeface="+mn-ea"/>
                <a:cs typeface="+mn-cs"/>
              </a:rPr>
              <a:t>Roll-up US Distributors and Manufacturers to Expand Market Presence</a:t>
            </a:r>
          </a:p>
        </p:txBody>
      </p:sp>
    </p:spTree>
    <p:extLst>
      <p:ext uri="{BB962C8B-B14F-4D97-AF65-F5344CB8AC3E}">
        <p14:creationId xmlns:p14="http://schemas.microsoft.com/office/powerpoint/2010/main" val="583343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2355068-EDB7-4F96-B56A-D9B198FA6C05}"/>
              </a:ext>
            </a:extLst>
          </p:cNvPr>
          <p:cNvSpPr txBox="1"/>
          <p:nvPr/>
        </p:nvSpPr>
        <p:spPr>
          <a:xfrm>
            <a:off x="609601" y="6147565"/>
            <a:ext cx="1790700" cy="276999"/>
          </a:xfrm>
          <a:prstGeom prst="rect">
            <a:avLst/>
          </a:prstGeom>
          <a:noFill/>
        </p:spPr>
        <p:txBody>
          <a:bodyPr wrap="square" rtlCol="0">
            <a:spAutoFit/>
          </a:bodyPr>
          <a:lstStyle/>
          <a:p>
            <a:r>
              <a:rPr lang="en-US" sz="1200" b="1" dirty="0">
                <a:solidFill>
                  <a:srgbClr val="4B6FC9"/>
                </a:solidFill>
                <a:latin typeface="Roboto Light" panose="02000000000000000000" pitchFamily="2" charset="0"/>
                <a:ea typeface="Roboto Light" panose="02000000000000000000" pitchFamily="2" charset="0"/>
                <a:cs typeface="Roboto Light" panose="02000000000000000000" pitchFamily="2" charset="0"/>
              </a:rPr>
              <a:t>rencogloves.com</a:t>
            </a:r>
            <a:endParaRPr lang="sr-Latn-RS" sz="1200" b="1" dirty="0">
              <a:solidFill>
                <a:srgbClr val="4B6FC9"/>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9" name="Straight Connector 8">
            <a:extLst>
              <a:ext uri="{FF2B5EF4-FFF2-40B4-BE49-F238E27FC236}">
                <a16:creationId xmlns:a16="http://schemas.microsoft.com/office/drawing/2014/main" id="{91E158F7-1E6A-4CA7-8974-54C2CD6CDFD5}"/>
              </a:ext>
            </a:extLst>
          </p:cNvPr>
          <p:cNvCxnSpPr>
            <a:cxnSpLocks/>
          </p:cNvCxnSpPr>
          <p:nvPr/>
        </p:nvCxnSpPr>
        <p:spPr>
          <a:xfrm>
            <a:off x="1952625" y="6286500"/>
            <a:ext cx="9334500" cy="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2351E6B-F02A-446E-A33A-73BCA1C68A53}"/>
              </a:ext>
            </a:extLst>
          </p:cNvPr>
          <p:cNvSpPr txBox="1"/>
          <p:nvPr/>
        </p:nvSpPr>
        <p:spPr>
          <a:xfrm>
            <a:off x="11287125" y="6147565"/>
            <a:ext cx="390523" cy="276999"/>
          </a:xfrm>
          <a:prstGeom prst="rect">
            <a:avLst/>
          </a:prstGeom>
          <a:noFill/>
        </p:spPr>
        <p:txBody>
          <a:bodyPr wrap="square" rtlCol="0">
            <a:spAutoFit/>
          </a:bodyPr>
          <a:lstStyle/>
          <a:p>
            <a:fld id="{EB2AEB71-B72F-43CF-B0C2-2AC7548EB8B0}" type="slidenum">
              <a:rPr lang="en-US" sz="1200" b="1" smtClean="0">
                <a:solidFill>
                  <a:srgbClr val="4B6FC9"/>
                </a:solidFill>
                <a:latin typeface="Roboto Light" panose="02000000000000000000" pitchFamily="2" charset="0"/>
                <a:ea typeface="Roboto Light" panose="02000000000000000000" pitchFamily="2" charset="0"/>
                <a:cs typeface="Roboto Light" panose="02000000000000000000" pitchFamily="2" charset="0"/>
              </a:rPr>
              <a:t>17</a:t>
            </a:fld>
            <a:endParaRPr lang="sr-Latn-RS" sz="1200" b="1" dirty="0">
              <a:solidFill>
                <a:srgbClr val="4B6FC9"/>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6" name="TextBox 5">
            <a:extLst>
              <a:ext uri="{FF2B5EF4-FFF2-40B4-BE49-F238E27FC236}">
                <a16:creationId xmlns:a16="http://schemas.microsoft.com/office/drawing/2014/main" id="{9A20B078-95D7-4B78-9E7C-92240F3FB102}"/>
              </a:ext>
            </a:extLst>
          </p:cNvPr>
          <p:cNvSpPr txBox="1"/>
          <p:nvPr/>
        </p:nvSpPr>
        <p:spPr>
          <a:xfrm>
            <a:off x="1155587" y="1210397"/>
            <a:ext cx="8405102" cy="938719"/>
          </a:xfrm>
          <a:prstGeom prst="rect">
            <a:avLst/>
          </a:prstGeom>
          <a:noFill/>
        </p:spPr>
        <p:txBody>
          <a:bodyPr wrap="square" rtlCol="0">
            <a:spAutoFit/>
          </a:bodyPr>
          <a:lstStyle/>
          <a:p>
            <a:pPr>
              <a:spcAft>
                <a:spcPts val="1200"/>
              </a:spcAft>
            </a:pPr>
            <a:r>
              <a:rPr lang="en-US" sz="1600" b="1" dirty="0">
                <a:latin typeface="Roboto Light" panose="02000000000000000000" pitchFamily="2" charset="0"/>
                <a:ea typeface="Roboto Light" panose="02000000000000000000" pitchFamily="2" charset="0"/>
                <a:cs typeface="Roboto Light" panose="02000000000000000000" pitchFamily="2" charset="0"/>
              </a:rPr>
              <a:t>Colebrook NH: &gt; 200,000 sq ft manufacturing, R&amp;D and distribution space on 14 acres</a:t>
            </a:r>
          </a:p>
          <a:p>
            <a:pPr marL="285750" indent="-285750">
              <a:spcAft>
                <a:spcPts val="600"/>
              </a:spcAft>
              <a:buFont typeface="Roboto Light" panose="02000000000000000000" pitchFamily="2" charset="0"/>
              <a:buChar char="›"/>
            </a:pP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4 High Speed exam gloves machines:  &gt;225 million gloves/Line &gt;&gt;&gt;&gt;&gt;&gt;&gt;&gt;&gt;&gt;&gt;&gt;&gt;&gt;&gt;&gt;&gt;&gt;&gt;&gt;&gt;&gt;&gt;&gt; 900 Million Gloves/Year  </a:t>
            </a:r>
          </a:p>
          <a:p>
            <a:pPr marL="285750" indent="-285750">
              <a:spcAft>
                <a:spcPts val="600"/>
              </a:spcAft>
              <a:buFont typeface="Roboto Light" panose="02000000000000000000" pitchFamily="2" charset="0"/>
              <a:buChar char="›"/>
            </a:pP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10 Flexible Dip Lines for Custom Medical and Sterile gloves:  &gt; 25 million gloves/Line &gt;&gt;&gt;&gt;&gt;&gt; 250 Million Gloves/Year</a:t>
            </a:r>
          </a:p>
        </p:txBody>
      </p:sp>
      <p:sp>
        <p:nvSpPr>
          <p:cNvPr id="12" name="TextBox 11">
            <a:extLst>
              <a:ext uri="{FF2B5EF4-FFF2-40B4-BE49-F238E27FC236}">
                <a16:creationId xmlns:a16="http://schemas.microsoft.com/office/drawing/2014/main" id="{59F69C44-4163-43B0-B617-CC612023BEE1}"/>
              </a:ext>
            </a:extLst>
          </p:cNvPr>
          <p:cNvSpPr txBox="1"/>
          <p:nvPr/>
        </p:nvSpPr>
        <p:spPr>
          <a:xfrm>
            <a:off x="663294" y="2790363"/>
            <a:ext cx="1683314" cy="2169825"/>
          </a:xfrm>
          <a:prstGeom prst="rect">
            <a:avLst/>
          </a:prstGeom>
          <a:noFill/>
        </p:spPr>
        <p:txBody>
          <a:bodyPr wrap="square" rtlCol="0">
            <a:spAutoFit/>
          </a:bodyPr>
          <a:lstStyle/>
          <a:p>
            <a:pPr marL="182563" indent="-182563">
              <a:spcAft>
                <a:spcPts val="600"/>
              </a:spcAft>
              <a:buFont typeface="Roboto Light" panose="02000000000000000000" pitchFamily="2" charset="0"/>
              <a:buChar char="›"/>
            </a:pP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Finish Big Blue Factory (100,000’) for Production</a:t>
            </a:r>
          </a:p>
          <a:p>
            <a:pPr marL="182563" indent="-182563">
              <a:spcAft>
                <a:spcPts val="600"/>
              </a:spcAft>
              <a:buFont typeface="Roboto Light" panose="02000000000000000000" pitchFamily="2" charset="0"/>
              <a:buChar char="›"/>
            </a:pP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Produce with 2 flexible dip lines</a:t>
            </a:r>
          </a:p>
          <a:p>
            <a:pPr marL="182563" indent="-182563">
              <a:spcAft>
                <a:spcPts val="600"/>
              </a:spcAft>
              <a:buFont typeface="Roboto Light" panose="02000000000000000000" pitchFamily="2" charset="0"/>
              <a:buChar char="›"/>
            </a:pP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Finish USG Otto Fuel Orders</a:t>
            </a:r>
          </a:p>
          <a:p>
            <a:pPr marL="182563" indent="-182563">
              <a:spcAft>
                <a:spcPts val="600"/>
              </a:spcAft>
              <a:buFont typeface="Roboto Light" panose="02000000000000000000" pitchFamily="2" charset="0"/>
              <a:buChar char="›"/>
            </a:pP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Expand Hand-Dip Long Margin Gloves</a:t>
            </a:r>
          </a:p>
        </p:txBody>
      </p:sp>
      <p:sp>
        <p:nvSpPr>
          <p:cNvPr id="13" name="TextBox 12">
            <a:extLst>
              <a:ext uri="{FF2B5EF4-FFF2-40B4-BE49-F238E27FC236}">
                <a16:creationId xmlns:a16="http://schemas.microsoft.com/office/drawing/2014/main" id="{E0A5DAD3-C9C2-4E09-91BE-5BAAC3C5BC54}"/>
              </a:ext>
            </a:extLst>
          </p:cNvPr>
          <p:cNvSpPr txBox="1"/>
          <p:nvPr/>
        </p:nvSpPr>
        <p:spPr>
          <a:xfrm>
            <a:off x="695325" y="2436614"/>
            <a:ext cx="1895854" cy="276999"/>
          </a:xfrm>
          <a:prstGeom prst="rect">
            <a:avLst/>
          </a:prstGeom>
          <a:noFill/>
        </p:spPr>
        <p:txBody>
          <a:bodyPr wrap="square" rtlCol="0">
            <a:spAutoFit/>
          </a:bodyPr>
          <a:lstStyle/>
          <a:p>
            <a:r>
              <a:rPr lang="en-US" sz="1200" dirty="0">
                <a:latin typeface="Roboto Bold" panose="02000000000000000000" pitchFamily="2" charset="0"/>
                <a:ea typeface="Roboto Bold" panose="02000000000000000000" pitchFamily="2" charset="0"/>
                <a:cs typeface="Roboto Bold" panose="02000000000000000000" pitchFamily="2" charset="0"/>
              </a:rPr>
              <a:t>Q1 2025</a:t>
            </a:r>
            <a:endParaRPr lang="sr-Latn-RS" sz="1200" dirty="0">
              <a:latin typeface="Roboto Bold" panose="02000000000000000000" pitchFamily="2" charset="0"/>
              <a:ea typeface="Roboto Bold" panose="02000000000000000000" pitchFamily="2" charset="0"/>
              <a:cs typeface="Roboto Bold" panose="02000000000000000000" pitchFamily="2" charset="0"/>
            </a:endParaRPr>
          </a:p>
        </p:txBody>
      </p:sp>
      <p:sp>
        <p:nvSpPr>
          <p:cNvPr id="14" name="TextBox 13">
            <a:extLst>
              <a:ext uri="{FF2B5EF4-FFF2-40B4-BE49-F238E27FC236}">
                <a16:creationId xmlns:a16="http://schemas.microsoft.com/office/drawing/2014/main" id="{68741D40-791F-4E60-8933-D5CFC0A8C486}"/>
              </a:ext>
            </a:extLst>
          </p:cNvPr>
          <p:cNvSpPr txBox="1"/>
          <p:nvPr/>
        </p:nvSpPr>
        <p:spPr>
          <a:xfrm>
            <a:off x="2569927" y="2790363"/>
            <a:ext cx="1683314" cy="2539157"/>
          </a:xfrm>
          <a:prstGeom prst="rect">
            <a:avLst/>
          </a:prstGeom>
          <a:noFill/>
        </p:spPr>
        <p:txBody>
          <a:bodyPr wrap="square" rtlCol="0">
            <a:spAutoFit/>
          </a:bodyPr>
          <a:lstStyle/>
          <a:p>
            <a:pPr marL="182563" indent="-182563">
              <a:spcAft>
                <a:spcPts val="600"/>
              </a:spcAft>
              <a:buFont typeface="Roboto Light" panose="02000000000000000000" pitchFamily="2" charset="0"/>
              <a:buChar char="›"/>
            </a:pP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Continue Finish work on Big Blue</a:t>
            </a:r>
          </a:p>
          <a:p>
            <a:pPr marL="182563" indent="-182563">
              <a:spcAft>
                <a:spcPts val="600"/>
              </a:spcAft>
              <a:buFont typeface="Roboto Light" panose="02000000000000000000" pitchFamily="2" charset="0"/>
              <a:buChar char="›"/>
            </a:pP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Continue production on 2 additional flexible dip lines</a:t>
            </a:r>
          </a:p>
          <a:p>
            <a:pPr marL="182563" indent="-182563">
              <a:spcAft>
                <a:spcPts val="600"/>
              </a:spcAft>
              <a:buFont typeface="Roboto Light" panose="02000000000000000000" pitchFamily="2" charset="0"/>
              <a:buChar char="›"/>
            </a:pP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Initiate Clean-process Pack and Ship  </a:t>
            </a:r>
          </a:p>
          <a:p>
            <a:pPr marL="182563" indent="-182563">
              <a:spcAft>
                <a:spcPts val="600"/>
              </a:spcAft>
              <a:buFont typeface="Roboto Light" panose="02000000000000000000" pitchFamily="2" charset="0"/>
              <a:buChar char="›"/>
            </a:pP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Continue Hand-Dip Long Margin Gloves and Sleeves</a:t>
            </a:r>
          </a:p>
        </p:txBody>
      </p:sp>
      <p:sp>
        <p:nvSpPr>
          <p:cNvPr id="15" name="TextBox 14">
            <a:extLst>
              <a:ext uri="{FF2B5EF4-FFF2-40B4-BE49-F238E27FC236}">
                <a16:creationId xmlns:a16="http://schemas.microsoft.com/office/drawing/2014/main" id="{FCBAA2B2-7904-4C55-9CD8-22D3D01C5BDE}"/>
              </a:ext>
            </a:extLst>
          </p:cNvPr>
          <p:cNvSpPr txBox="1"/>
          <p:nvPr/>
        </p:nvSpPr>
        <p:spPr>
          <a:xfrm>
            <a:off x="2659192" y="2436614"/>
            <a:ext cx="1895854" cy="276999"/>
          </a:xfrm>
          <a:prstGeom prst="rect">
            <a:avLst/>
          </a:prstGeom>
          <a:noFill/>
        </p:spPr>
        <p:txBody>
          <a:bodyPr wrap="square" rtlCol="0">
            <a:spAutoFit/>
          </a:bodyPr>
          <a:lstStyle/>
          <a:p>
            <a:r>
              <a:rPr lang="en-US" sz="1200" dirty="0">
                <a:latin typeface="Roboto Bold" panose="02000000000000000000" pitchFamily="2" charset="0"/>
                <a:ea typeface="Roboto Bold" panose="02000000000000000000" pitchFamily="2" charset="0"/>
                <a:cs typeface="Roboto Bold" panose="02000000000000000000" pitchFamily="2" charset="0"/>
              </a:rPr>
              <a:t>Month 2	</a:t>
            </a:r>
            <a:endParaRPr lang="sr-Latn-RS" sz="1200" dirty="0">
              <a:latin typeface="Roboto Bold" panose="02000000000000000000" pitchFamily="2" charset="0"/>
              <a:ea typeface="Roboto Bold" panose="02000000000000000000" pitchFamily="2" charset="0"/>
              <a:cs typeface="Roboto Bold" panose="02000000000000000000" pitchFamily="2" charset="0"/>
            </a:endParaRPr>
          </a:p>
        </p:txBody>
      </p:sp>
      <p:sp>
        <p:nvSpPr>
          <p:cNvPr id="16" name="TextBox 15">
            <a:extLst>
              <a:ext uri="{FF2B5EF4-FFF2-40B4-BE49-F238E27FC236}">
                <a16:creationId xmlns:a16="http://schemas.microsoft.com/office/drawing/2014/main" id="{0F8B817C-6EF4-40D8-9BDA-F778947DAEBB}"/>
              </a:ext>
            </a:extLst>
          </p:cNvPr>
          <p:cNvSpPr txBox="1"/>
          <p:nvPr/>
        </p:nvSpPr>
        <p:spPr>
          <a:xfrm>
            <a:off x="4623059" y="2436614"/>
            <a:ext cx="886201" cy="276999"/>
          </a:xfrm>
          <a:prstGeom prst="rect">
            <a:avLst/>
          </a:prstGeom>
          <a:noFill/>
        </p:spPr>
        <p:txBody>
          <a:bodyPr wrap="square" rtlCol="0">
            <a:spAutoFit/>
          </a:bodyPr>
          <a:lstStyle/>
          <a:p>
            <a:r>
              <a:rPr lang="en-US" sz="1200" dirty="0">
                <a:latin typeface="Roboto Bold" panose="02000000000000000000" pitchFamily="2" charset="0"/>
                <a:ea typeface="Roboto Bold" panose="02000000000000000000" pitchFamily="2" charset="0"/>
                <a:cs typeface="Roboto Bold" panose="02000000000000000000" pitchFamily="2" charset="0"/>
              </a:rPr>
              <a:t>Month 3</a:t>
            </a:r>
            <a:endParaRPr lang="sr-Latn-RS" sz="1200" dirty="0">
              <a:latin typeface="Roboto Bold" panose="02000000000000000000" pitchFamily="2" charset="0"/>
              <a:ea typeface="Roboto Bold" panose="02000000000000000000" pitchFamily="2" charset="0"/>
              <a:cs typeface="Roboto Bold" panose="02000000000000000000" pitchFamily="2" charset="0"/>
            </a:endParaRPr>
          </a:p>
        </p:txBody>
      </p:sp>
      <p:sp>
        <p:nvSpPr>
          <p:cNvPr id="17" name="TextBox 16">
            <a:extLst>
              <a:ext uri="{FF2B5EF4-FFF2-40B4-BE49-F238E27FC236}">
                <a16:creationId xmlns:a16="http://schemas.microsoft.com/office/drawing/2014/main" id="{8FFC18EE-C866-4A9B-8640-03086231E436}"/>
              </a:ext>
            </a:extLst>
          </p:cNvPr>
          <p:cNvSpPr txBox="1"/>
          <p:nvPr/>
        </p:nvSpPr>
        <p:spPr>
          <a:xfrm>
            <a:off x="6457111" y="2445184"/>
            <a:ext cx="1029769" cy="276999"/>
          </a:xfrm>
          <a:prstGeom prst="rect">
            <a:avLst/>
          </a:prstGeom>
          <a:noFill/>
        </p:spPr>
        <p:txBody>
          <a:bodyPr wrap="square" rtlCol="0">
            <a:spAutoFit/>
          </a:bodyPr>
          <a:lstStyle/>
          <a:p>
            <a:r>
              <a:rPr lang="en-US" sz="1200" dirty="0">
                <a:latin typeface="Roboto Bold" panose="02000000000000000000" pitchFamily="2" charset="0"/>
                <a:ea typeface="Roboto Bold" panose="02000000000000000000" pitchFamily="2" charset="0"/>
                <a:cs typeface="Roboto Bold" panose="02000000000000000000" pitchFamily="2" charset="0"/>
              </a:rPr>
              <a:t>Month 4</a:t>
            </a:r>
            <a:endParaRPr lang="sr-Latn-RS" sz="1200" dirty="0">
              <a:latin typeface="Roboto Bold" panose="02000000000000000000" pitchFamily="2" charset="0"/>
              <a:ea typeface="Roboto Bold" panose="02000000000000000000" pitchFamily="2" charset="0"/>
              <a:cs typeface="Roboto Bold" panose="02000000000000000000" pitchFamily="2" charset="0"/>
            </a:endParaRPr>
          </a:p>
        </p:txBody>
      </p:sp>
      <p:sp>
        <p:nvSpPr>
          <p:cNvPr id="20" name="TextBox 19">
            <a:extLst>
              <a:ext uri="{FF2B5EF4-FFF2-40B4-BE49-F238E27FC236}">
                <a16:creationId xmlns:a16="http://schemas.microsoft.com/office/drawing/2014/main" id="{412F0B66-6CF1-4B87-8FC5-DE1706E1BE9F}"/>
              </a:ext>
            </a:extLst>
          </p:cNvPr>
          <p:cNvSpPr txBox="1"/>
          <p:nvPr/>
        </p:nvSpPr>
        <p:spPr>
          <a:xfrm>
            <a:off x="4447024" y="2790363"/>
            <a:ext cx="1683314" cy="2539157"/>
          </a:xfrm>
          <a:prstGeom prst="rect">
            <a:avLst/>
          </a:prstGeom>
          <a:noFill/>
        </p:spPr>
        <p:txBody>
          <a:bodyPr wrap="square" rtlCol="0">
            <a:spAutoFit/>
          </a:bodyPr>
          <a:lstStyle/>
          <a:p>
            <a:pPr marL="182563" indent="-182563">
              <a:spcAft>
                <a:spcPts val="600"/>
              </a:spcAft>
              <a:buFont typeface="Roboto Light" panose="02000000000000000000" pitchFamily="2" charset="0"/>
              <a:buChar char="›"/>
            </a:pP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Continue Finish work on Big Blue</a:t>
            </a:r>
          </a:p>
          <a:p>
            <a:pPr marL="182563" indent="-182563">
              <a:spcAft>
                <a:spcPts val="600"/>
              </a:spcAft>
              <a:buFont typeface="Roboto Light" panose="02000000000000000000" pitchFamily="2" charset="0"/>
              <a:buChar char="›"/>
            </a:pP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Continue production on 2 additional flexible dip lines</a:t>
            </a:r>
          </a:p>
          <a:p>
            <a:pPr marL="182563" indent="-182563">
              <a:spcAft>
                <a:spcPts val="600"/>
              </a:spcAft>
              <a:buFont typeface="Roboto Light" panose="02000000000000000000" pitchFamily="2" charset="0"/>
              <a:buChar char="›"/>
            </a:pP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Continue Clean-Process Pack and Ship</a:t>
            </a:r>
          </a:p>
          <a:p>
            <a:pPr marL="182563" indent="-182563">
              <a:spcAft>
                <a:spcPts val="600"/>
              </a:spcAft>
              <a:buFont typeface="Roboto Light" panose="02000000000000000000" pitchFamily="2" charset="0"/>
              <a:buChar char="›"/>
            </a:pP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Continue Hand-Dip Long Margin Gloves and Sleeves</a:t>
            </a:r>
          </a:p>
        </p:txBody>
      </p:sp>
      <p:sp>
        <p:nvSpPr>
          <p:cNvPr id="21" name="TextBox 20">
            <a:extLst>
              <a:ext uri="{FF2B5EF4-FFF2-40B4-BE49-F238E27FC236}">
                <a16:creationId xmlns:a16="http://schemas.microsoft.com/office/drawing/2014/main" id="{FBA7B3D8-589C-4508-8DAB-C132FD638BD9}"/>
              </a:ext>
            </a:extLst>
          </p:cNvPr>
          <p:cNvSpPr txBox="1"/>
          <p:nvPr/>
        </p:nvSpPr>
        <p:spPr>
          <a:xfrm>
            <a:off x="6324121" y="2704062"/>
            <a:ext cx="1683314" cy="2800767"/>
          </a:xfrm>
          <a:prstGeom prst="rect">
            <a:avLst/>
          </a:prstGeom>
          <a:noFill/>
        </p:spPr>
        <p:txBody>
          <a:bodyPr wrap="square" rtlCol="0">
            <a:spAutoFit/>
          </a:bodyPr>
          <a:lstStyle/>
          <a:p>
            <a:pPr marL="182563" indent="-182563">
              <a:spcAft>
                <a:spcPts val="600"/>
              </a:spcAft>
              <a:buFont typeface="Roboto Light" panose="02000000000000000000" pitchFamily="2" charset="0"/>
              <a:buChar char="›"/>
            </a:pP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Continue Finish work on Big Blue</a:t>
            </a:r>
          </a:p>
          <a:p>
            <a:pPr marL="182563" indent="-182563">
              <a:spcAft>
                <a:spcPts val="600"/>
              </a:spcAft>
              <a:buFont typeface="Roboto Light" panose="02000000000000000000" pitchFamily="2" charset="0"/>
              <a:buChar char="›"/>
            </a:pP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Continue production on 2 additional flexible dip lines</a:t>
            </a:r>
          </a:p>
          <a:p>
            <a:pPr marL="182563" indent="-182563">
              <a:spcAft>
                <a:spcPts val="600"/>
              </a:spcAft>
              <a:buFont typeface="Roboto Light" panose="02000000000000000000" pitchFamily="2" charset="0"/>
              <a:buChar char="›"/>
            </a:pP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Continue Clean-Process Pack and Ship</a:t>
            </a:r>
          </a:p>
          <a:p>
            <a:pPr marL="182563" indent="-182563">
              <a:spcAft>
                <a:spcPts val="600"/>
              </a:spcAft>
              <a:buFont typeface="Roboto Light" panose="02000000000000000000" pitchFamily="2" charset="0"/>
              <a:buChar char="›"/>
            </a:pP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Continue Hand-Dip Long Margin Gloves and Sleeves</a:t>
            </a:r>
          </a:p>
          <a:p>
            <a:pPr marL="182563" indent="-182563">
              <a:spcAft>
                <a:spcPts val="600"/>
              </a:spcAft>
              <a:buFont typeface="Roboto Light" panose="02000000000000000000" pitchFamily="2" charset="0"/>
              <a:buChar char="›"/>
            </a:pPr>
            <a:endPar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24" name="TextBox 23">
            <a:extLst>
              <a:ext uri="{FF2B5EF4-FFF2-40B4-BE49-F238E27FC236}">
                <a16:creationId xmlns:a16="http://schemas.microsoft.com/office/drawing/2014/main" id="{A1437840-DB10-4A24-8959-3D1AB249DCDF}"/>
              </a:ext>
            </a:extLst>
          </p:cNvPr>
          <p:cNvSpPr txBox="1"/>
          <p:nvPr/>
        </p:nvSpPr>
        <p:spPr>
          <a:xfrm>
            <a:off x="8401701" y="543428"/>
            <a:ext cx="1158988" cy="523220"/>
          </a:xfrm>
          <a:prstGeom prst="rect">
            <a:avLst/>
          </a:prstGeom>
          <a:noFill/>
        </p:spPr>
        <p:txBody>
          <a:bodyPr wrap="square" rtlCol="0">
            <a:spAutoFit/>
          </a:bodyPr>
          <a:lstStyle/>
          <a:p>
            <a:r>
              <a:rPr lang="en-US" sz="2800" b="1" dirty="0">
                <a:solidFill>
                  <a:srgbClr val="4B6FC9"/>
                </a:solidFill>
                <a:latin typeface="Roboto Black" panose="02000000000000000000" pitchFamily="2" charset="0"/>
                <a:ea typeface="Roboto Black" panose="02000000000000000000" pitchFamily="2" charset="0"/>
                <a:cs typeface="Roboto Black" panose="02000000000000000000" pitchFamily="2" charset="0"/>
              </a:rPr>
              <a:t>2025</a:t>
            </a:r>
            <a:endParaRPr lang="sr-Latn-RS" sz="2800" b="1" dirty="0">
              <a:solidFill>
                <a:srgbClr val="4B6FC9"/>
              </a:solidFill>
              <a:latin typeface="Roboto Black" panose="02000000000000000000" pitchFamily="2" charset="0"/>
              <a:ea typeface="Roboto Black" panose="02000000000000000000" pitchFamily="2" charset="0"/>
              <a:cs typeface="Roboto Black" panose="02000000000000000000" pitchFamily="2" charset="0"/>
            </a:endParaRPr>
          </a:p>
        </p:txBody>
      </p:sp>
      <p:sp>
        <p:nvSpPr>
          <p:cNvPr id="2" name="TextBox 1">
            <a:extLst>
              <a:ext uri="{FF2B5EF4-FFF2-40B4-BE49-F238E27FC236}">
                <a16:creationId xmlns:a16="http://schemas.microsoft.com/office/drawing/2014/main" id="{7BCFF837-B4F6-1EEC-4A71-11F55BA46FA4}"/>
              </a:ext>
            </a:extLst>
          </p:cNvPr>
          <p:cNvSpPr txBox="1"/>
          <p:nvPr/>
        </p:nvSpPr>
        <p:spPr>
          <a:xfrm>
            <a:off x="609600" y="527649"/>
            <a:ext cx="7456170" cy="523220"/>
          </a:xfrm>
          <a:prstGeom prst="rect">
            <a:avLst/>
          </a:prstGeom>
          <a:noFill/>
        </p:spPr>
        <p:txBody>
          <a:bodyPr wrap="square" rtlCol="0">
            <a:spAutoFit/>
          </a:bodyPr>
          <a:lstStyle/>
          <a:p>
            <a:r>
              <a:rPr lang="en-US" sz="2800" b="1" dirty="0">
                <a:solidFill>
                  <a:srgbClr val="4B6FC9"/>
                </a:solidFill>
              </a:rPr>
              <a:t>American Performance Polymers / APPgloves NH</a:t>
            </a:r>
          </a:p>
        </p:txBody>
      </p:sp>
      <p:pic>
        <p:nvPicPr>
          <p:cNvPr id="5" name="Picture 4">
            <a:extLst>
              <a:ext uri="{FF2B5EF4-FFF2-40B4-BE49-F238E27FC236}">
                <a16:creationId xmlns:a16="http://schemas.microsoft.com/office/drawing/2014/main" id="{0189B981-188E-88B9-4456-F848DF8866D9}"/>
              </a:ext>
            </a:extLst>
          </p:cNvPr>
          <p:cNvPicPr>
            <a:picLocks noChangeAspect="1"/>
          </p:cNvPicPr>
          <p:nvPr/>
        </p:nvPicPr>
        <p:blipFill>
          <a:blip r:embed="rId2"/>
          <a:stretch>
            <a:fillRect/>
          </a:stretch>
        </p:blipFill>
        <p:spPr>
          <a:xfrm>
            <a:off x="10047326" y="0"/>
            <a:ext cx="2144674" cy="1760080"/>
          </a:xfrm>
          <a:prstGeom prst="rect">
            <a:avLst/>
          </a:prstGeom>
        </p:spPr>
      </p:pic>
      <p:sp>
        <p:nvSpPr>
          <p:cNvPr id="4" name="TextBox 3">
            <a:extLst>
              <a:ext uri="{FF2B5EF4-FFF2-40B4-BE49-F238E27FC236}">
                <a16:creationId xmlns:a16="http://schemas.microsoft.com/office/drawing/2014/main" id="{71ABB50A-C511-ED25-E2EC-49B9ECD56845}"/>
              </a:ext>
            </a:extLst>
          </p:cNvPr>
          <p:cNvSpPr txBox="1"/>
          <p:nvPr/>
        </p:nvSpPr>
        <p:spPr>
          <a:xfrm>
            <a:off x="8007435" y="2390447"/>
            <a:ext cx="1205903" cy="276999"/>
          </a:xfrm>
          <a:prstGeom prst="rect">
            <a:avLst/>
          </a:prstGeom>
          <a:noFill/>
        </p:spPr>
        <p:txBody>
          <a:bodyPr wrap="square">
            <a:spAutoFit/>
          </a:bodyPr>
          <a:lstStyle/>
          <a:p>
            <a:r>
              <a:rPr lang="en-US" sz="1200" dirty="0">
                <a:latin typeface="Roboto Bold" panose="02000000000000000000" pitchFamily="2" charset="0"/>
                <a:ea typeface="Roboto Bold" panose="02000000000000000000" pitchFamily="2" charset="0"/>
                <a:cs typeface="Roboto Bold" panose="02000000000000000000" pitchFamily="2" charset="0"/>
              </a:rPr>
              <a:t>Month 5-36</a:t>
            </a:r>
          </a:p>
        </p:txBody>
      </p:sp>
      <p:sp>
        <p:nvSpPr>
          <p:cNvPr id="19" name="TextBox 18">
            <a:extLst>
              <a:ext uri="{FF2B5EF4-FFF2-40B4-BE49-F238E27FC236}">
                <a16:creationId xmlns:a16="http://schemas.microsoft.com/office/drawing/2014/main" id="{4FA675D9-CEA3-5AF5-EAEB-A90CC2CF192B}"/>
              </a:ext>
            </a:extLst>
          </p:cNvPr>
          <p:cNvSpPr txBox="1"/>
          <p:nvPr/>
        </p:nvSpPr>
        <p:spPr>
          <a:xfrm>
            <a:off x="8065770" y="2713613"/>
            <a:ext cx="1895854" cy="907941"/>
          </a:xfrm>
          <a:prstGeom prst="rect">
            <a:avLst/>
          </a:prstGeom>
          <a:noFill/>
        </p:spPr>
        <p:txBody>
          <a:bodyPr wrap="square">
            <a:spAutoFit/>
          </a:bodyPr>
          <a:lstStyle/>
          <a:p>
            <a:pPr marL="182563" indent="-182563">
              <a:spcAft>
                <a:spcPts val="600"/>
              </a:spcAft>
              <a:buFont typeface="Roboto Light" panose="02000000000000000000" pitchFamily="2" charset="0"/>
              <a:buChar char="›"/>
            </a:pP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Continue Operations, Employment, Training and Expansion</a:t>
            </a:r>
          </a:p>
          <a:p>
            <a:pPr marL="182563" indent="-182563">
              <a:spcAft>
                <a:spcPts val="600"/>
              </a:spcAft>
              <a:buFont typeface="Roboto Light" panose="02000000000000000000" pitchFamily="2" charset="0"/>
              <a:buChar char="›"/>
            </a:pP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Rinse and Repeat</a:t>
            </a:r>
          </a:p>
        </p:txBody>
      </p:sp>
    </p:spTree>
    <p:extLst>
      <p:ext uri="{BB962C8B-B14F-4D97-AF65-F5344CB8AC3E}">
        <p14:creationId xmlns:p14="http://schemas.microsoft.com/office/powerpoint/2010/main" val="133653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CC08DA-BDEF-469A-B2D4-E7626B3D577C}"/>
              </a:ext>
            </a:extLst>
          </p:cNvPr>
          <p:cNvSpPr txBox="1"/>
          <p:nvPr/>
        </p:nvSpPr>
        <p:spPr>
          <a:xfrm>
            <a:off x="609600" y="535236"/>
            <a:ext cx="6991350" cy="584775"/>
          </a:xfrm>
          <a:prstGeom prst="rect">
            <a:avLst/>
          </a:prstGeom>
          <a:noFill/>
        </p:spPr>
        <p:txBody>
          <a:bodyPr wrap="square" rtlCol="0">
            <a:spAutoFit/>
          </a:bodyPr>
          <a:lstStyle/>
          <a:p>
            <a:r>
              <a:rPr lang="en-US" sz="3200" b="1" dirty="0">
                <a:solidFill>
                  <a:srgbClr val="4B6FC9"/>
                </a:solidFill>
                <a:latin typeface="Roboto Black" panose="02000000000000000000" pitchFamily="2" charset="0"/>
                <a:ea typeface="Roboto Black" panose="02000000000000000000" pitchFamily="2" charset="0"/>
                <a:cs typeface="Roboto Black" panose="02000000000000000000" pitchFamily="2" charset="0"/>
              </a:rPr>
              <a:t>Timetable-Pandemic Response Plan</a:t>
            </a:r>
            <a:endParaRPr lang="sr-Latn-RS" sz="3200" b="1" dirty="0">
              <a:solidFill>
                <a:srgbClr val="4B6FC9"/>
              </a:solidFill>
              <a:latin typeface="Roboto Black" panose="02000000000000000000" pitchFamily="2" charset="0"/>
              <a:ea typeface="Roboto Black" panose="02000000000000000000" pitchFamily="2" charset="0"/>
              <a:cs typeface="Roboto Black" panose="02000000000000000000" pitchFamily="2" charset="0"/>
            </a:endParaRPr>
          </a:p>
        </p:txBody>
      </p:sp>
      <p:sp>
        <p:nvSpPr>
          <p:cNvPr id="8" name="TextBox 7">
            <a:extLst>
              <a:ext uri="{FF2B5EF4-FFF2-40B4-BE49-F238E27FC236}">
                <a16:creationId xmlns:a16="http://schemas.microsoft.com/office/drawing/2014/main" id="{22355068-EDB7-4F96-B56A-D9B198FA6C05}"/>
              </a:ext>
            </a:extLst>
          </p:cNvPr>
          <p:cNvSpPr txBox="1"/>
          <p:nvPr/>
        </p:nvSpPr>
        <p:spPr>
          <a:xfrm>
            <a:off x="609601" y="6147565"/>
            <a:ext cx="1790700" cy="276999"/>
          </a:xfrm>
          <a:prstGeom prst="rect">
            <a:avLst/>
          </a:prstGeom>
          <a:noFill/>
        </p:spPr>
        <p:txBody>
          <a:bodyPr wrap="square" rtlCol="0">
            <a:spAutoFit/>
          </a:bodyPr>
          <a:lstStyle/>
          <a:p>
            <a:r>
              <a:rPr lang="en-US" sz="1200" b="1" dirty="0">
                <a:solidFill>
                  <a:srgbClr val="4B6FC9"/>
                </a:solidFill>
                <a:latin typeface="Roboto Light" panose="02000000000000000000" pitchFamily="2" charset="0"/>
                <a:ea typeface="Roboto Light" panose="02000000000000000000" pitchFamily="2" charset="0"/>
                <a:cs typeface="Roboto Light" panose="02000000000000000000" pitchFamily="2" charset="0"/>
              </a:rPr>
              <a:t>rencogloves.com</a:t>
            </a:r>
            <a:endParaRPr lang="sr-Latn-RS" sz="1200" b="1" dirty="0">
              <a:solidFill>
                <a:srgbClr val="4B6FC9"/>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9" name="Straight Connector 8">
            <a:extLst>
              <a:ext uri="{FF2B5EF4-FFF2-40B4-BE49-F238E27FC236}">
                <a16:creationId xmlns:a16="http://schemas.microsoft.com/office/drawing/2014/main" id="{91E158F7-1E6A-4CA7-8974-54C2CD6CDFD5}"/>
              </a:ext>
            </a:extLst>
          </p:cNvPr>
          <p:cNvCxnSpPr>
            <a:cxnSpLocks/>
          </p:cNvCxnSpPr>
          <p:nvPr/>
        </p:nvCxnSpPr>
        <p:spPr>
          <a:xfrm>
            <a:off x="1952625" y="6286500"/>
            <a:ext cx="9334500" cy="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2351E6B-F02A-446E-A33A-73BCA1C68A53}"/>
              </a:ext>
            </a:extLst>
          </p:cNvPr>
          <p:cNvSpPr txBox="1"/>
          <p:nvPr/>
        </p:nvSpPr>
        <p:spPr>
          <a:xfrm>
            <a:off x="11287125" y="6147565"/>
            <a:ext cx="390523" cy="276999"/>
          </a:xfrm>
          <a:prstGeom prst="rect">
            <a:avLst/>
          </a:prstGeom>
          <a:noFill/>
        </p:spPr>
        <p:txBody>
          <a:bodyPr wrap="square" rtlCol="0">
            <a:spAutoFit/>
          </a:bodyPr>
          <a:lstStyle/>
          <a:p>
            <a:fld id="{EB2AEB71-B72F-43CF-B0C2-2AC7548EB8B0}" type="slidenum">
              <a:rPr lang="en-US" sz="1200" b="1" smtClean="0">
                <a:solidFill>
                  <a:srgbClr val="4B6FC9"/>
                </a:solidFill>
                <a:latin typeface="Roboto Light" panose="02000000000000000000" pitchFamily="2" charset="0"/>
                <a:ea typeface="Roboto Light" panose="02000000000000000000" pitchFamily="2" charset="0"/>
                <a:cs typeface="Roboto Light" panose="02000000000000000000" pitchFamily="2" charset="0"/>
              </a:rPr>
              <a:t>18</a:t>
            </a:fld>
            <a:endParaRPr lang="sr-Latn-RS" sz="1200" b="1" dirty="0">
              <a:solidFill>
                <a:srgbClr val="4B6FC9"/>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2" name="TextBox 1">
            <a:extLst>
              <a:ext uri="{FF2B5EF4-FFF2-40B4-BE49-F238E27FC236}">
                <a16:creationId xmlns:a16="http://schemas.microsoft.com/office/drawing/2014/main" id="{04A44C93-22A7-4C0E-A12B-5598286E011F}"/>
              </a:ext>
            </a:extLst>
          </p:cNvPr>
          <p:cNvSpPr txBox="1"/>
          <p:nvPr/>
        </p:nvSpPr>
        <p:spPr>
          <a:xfrm>
            <a:off x="695326" y="2366877"/>
            <a:ext cx="1683314" cy="2431435"/>
          </a:xfrm>
          <a:prstGeom prst="rect">
            <a:avLst/>
          </a:prstGeom>
          <a:noFill/>
        </p:spPr>
        <p:txBody>
          <a:bodyPr wrap="square" rtlCol="0">
            <a:spAutoFit/>
          </a:bodyPr>
          <a:lstStyle/>
          <a:p>
            <a:pPr marL="182563" indent="-182563">
              <a:spcAft>
                <a:spcPts val="600"/>
              </a:spcAft>
              <a:buFont typeface="Roboto Light" panose="02000000000000000000" pitchFamily="2" charset="0"/>
              <a:buChar char="›"/>
            </a:pPr>
            <a:endPar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endParaRPr>
          </a:p>
          <a:p>
            <a:pPr marL="182563" indent="-182563">
              <a:spcAft>
                <a:spcPts val="600"/>
              </a:spcAft>
              <a:buFont typeface="Roboto Light" panose="02000000000000000000" pitchFamily="2" charset="0"/>
              <a:buChar char="›"/>
            </a:pP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Raise Capital via Equity </a:t>
            </a:r>
          </a:p>
          <a:p>
            <a:pPr marL="182563" indent="-182563">
              <a:spcAft>
                <a:spcPts val="600"/>
              </a:spcAft>
              <a:buFont typeface="Roboto Light" panose="02000000000000000000" pitchFamily="2" charset="0"/>
              <a:buChar char="›"/>
            </a:pP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Building renovation and Energy Plans</a:t>
            </a:r>
          </a:p>
          <a:p>
            <a:pPr marL="182563" indent="-182563">
              <a:spcAft>
                <a:spcPts val="600"/>
              </a:spcAft>
              <a:buFont typeface="Roboto Light" panose="02000000000000000000" pitchFamily="2" charset="0"/>
              <a:buChar char="›"/>
            </a:pP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Run Flex Lines to Fill Domestic and International Orders</a:t>
            </a:r>
          </a:p>
          <a:p>
            <a:pPr marL="182563" indent="-182563">
              <a:spcAft>
                <a:spcPts val="600"/>
              </a:spcAft>
              <a:buFont typeface="Roboto Light" panose="02000000000000000000" pitchFamily="2" charset="0"/>
              <a:buChar char="›"/>
            </a:pP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Sales Plan Implementation</a:t>
            </a:r>
          </a:p>
        </p:txBody>
      </p:sp>
      <p:sp>
        <p:nvSpPr>
          <p:cNvPr id="11" name="TextBox 10">
            <a:extLst>
              <a:ext uri="{FF2B5EF4-FFF2-40B4-BE49-F238E27FC236}">
                <a16:creationId xmlns:a16="http://schemas.microsoft.com/office/drawing/2014/main" id="{381C2AA8-0454-4D1E-9454-CF2167F1EC66}"/>
              </a:ext>
            </a:extLst>
          </p:cNvPr>
          <p:cNvSpPr txBox="1"/>
          <p:nvPr/>
        </p:nvSpPr>
        <p:spPr>
          <a:xfrm>
            <a:off x="781500" y="2125920"/>
            <a:ext cx="1723504" cy="276999"/>
          </a:xfrm>
          <a:prstGeom prst="rect">
            <a:avLst/>
          </a:prstGeom>
          <a:noFill/>
        </p:spPr>
        <p:txBody>
          <a:bodyPr wrap="square" rtlCol="0">
            <a:spAutoFit/>
          </a:bodyPr>
          <a:lstStyle/>
          <a:p>
            <a:r>
              <a:rPr lang="en-US" sz="1200" dirty="0">
                <a:latin typeface="Roboto Bold" panose="02000000000000000000" pitchFamily="2" charset="0"/>
                <a:ea typeface="Roboto Bold" panose="02000000000000000000" pitchFamily="2" charset="0"/>
                <a:cs typeface="Roboto Bold" panose="02000000000000000000" pitchFamily="2" charset="0"/>
              </a:rPr>
              <a:t>Month 1</a:t>
            </a:r>
            <a:endParaRPr lang="sr-Latn-RS" sz="1200" dirty="0">
              <a:latin typeface="Roboto Bold" panose="02000000000000000000" pitchFamily="2" charset="0"/>
              <a:ea typeface="Roboto Bold" panose="02000000000000000000" pitchFamily="2" charset="0"/>
              <a:cs typeface="Roboto Bold" panose="02000000000000000000" pitchFamily="2" charset="0"/>
            </a:endParaRPr>
          </a:p>
        </p:txBody>
      </p:sp>
      <p:sp>
        <p:nvSpPr>
          <p:cNvPr id="12" name="TextBox 11">
            <a:extLst>
              <a:ext uri="{FF2B5EF4-FFF2-40B4-BE49-F238E27FC236}">
                <a16:creationId xmlns:a16="http://schemas.microsoft.com/office/drawing/2014/main" id="{D920310F-28AB-4A4C-A4C4-3B0A797D29E9}"/>
              </a:ext>
            </a:extLst>
          </p:cNvPr>
          <p:cNvSpPr txBox="1"/>
          <p:nvPr/>
        </p:nvSpPr>
        <p:spPr>
          <a:xfrm>
            <a:off x="2659192" y="2377249"/>
            <a:ext cx="1683314" cy="2277547"/>
          </a:xfrm>
          <a:prstGeom prst="rect">
            <a:avLst/>
          </a:prstGeom>
          <a:noFill/>
        </p:spPr>
        <p:txBody>
          <a:bodyPr wrap="square" rtlCol="0">
            <a:spAutoFit/>
          </a:bodyPr>
          <a:lstStyle/>
          <a:p>
            <a:pPr marL="182563" indent="-182563">
              <a:spcAft>
                <a:spcPts val="600"/>
              </a:spcAft>
              <a:buFont typeface="Roboto Light" panose="02000000000000000000" pitchFamily="2" charset="0"/>
              <a:buChar char="›"/>
            </a:pP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Raise Operating Capital</a:t>
            </a:r>
          </a:p>
          <a:p>
            <a:pPr marL="182563" indent="-182563">
              <a:spcAft>
                <a:spcPts val="600"/>
              </a:spcAft>
              <a:buFont typeface="Roboto Light" panose="02000000000000000000" pitchFamily="2" charset="0"/>
              <a:buChar char="›"/>
            </a:pP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Build a marketing plan to promote Brand and Domestic Manufacturing Capacity</a:t>
            </a:r>
          </a:p>
          <a:p>
            <a:pPr marL="182563" indent="-182563">
              <a:spcAft>
                <a:spcPts val="600"/>
              </a:spcAft>
              <a:buFont typeface="Roboto Light" panose="02000000000000000000" pitchFamily="2" charset="0"/>
              <a:buChar char="›"/>
            </a:pP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Planning processes for NBR and other chemicals</a:t>
            </a:r>
          </a:p>
        </p:txBody>
      </p:sp>
      <p:sp>
        <p:nvSpPr>
          <p:cNvPr id="13" name="TextBox 12">
            <a:extLst>
              <a:ext uri="{FF2B5EF4-FFF2-40B4-BE49-F238E27FC236}">
                <a16:creationId xmlns:a16="http://schemas.microsoft.com/office/drawing/2014/main" id="{BA8474AA-E8CC-4128-9751-6692734144DF}"/>
              </a:ext>
            </a:extLst>
          </p:cNvPr>
          <p:cNvSpPr txBox="1"/>
          <p:nvPr/>
        </p:nvSpPr>
        <p:spPr>
          <a:xfrm>
            <a:off x="2659192" y="2125920"/>
            <a:ext cx="1895854" cy="276999"/>
          </a:xfrm>
          <a:prstGeom prst="rect">
            <a:avLst/>
          </a:prstGeom>
          <a:noFill/>
        </p:spPr>
        <p:txBody>
          <a:bodyPr wrap="square" rtlCol="0">
            <a:spAutoFit/>
          </a:bodyPr>
          <a:lstStyle/>
          <a:p>
            <a:r>
              <a:rPr lang="en-US" sz="1200" dirty="0">
                <a:latin typeface="Roboto Bold" panose="02000000000000000000" pitchFamily="2" charset="0"/>
                <a:ea typeface="Roboto Bold" panose="02000000000000000000" pitchFamily="2" charset="0"/>
                <a:cs typeface="Roboto Bold" panose="02000000000000000000" pitchFamily="2" charset="0"/>
              </a:rPr>
              <a:t>Month 2</a:t>
            </a:r>
            <a:endParaRPr lang="sr-Latn-RS" sz="1200" dirty="0">
              <a:latin typeface="Roboto Bold" panose="02000000000000000000" pitchFamily="2" charset="0"/>
              <a:ea typeface="Roboto Bold" panose="02000000000000000000" pitchFamily="2" charset="0"/>
              <a:cs typeface="Roboto Bold" panose="02000000000000000000" pitchFamily="2" charset="0"/>
            </a:endParaRPr>
          </a:p>
        </p:txBody>
      </p:sp>
      <p:sp>
        <p:nvSpPr>
          <p:cNvPr id="17" name="TextBox 16">
            <a:extLst>
              <a:ext uri="{FF2B5EF4-FFF2-40B4-BE49-F238E27FC236}">
                <a16:creationId xmlns:a16="http://schemas.microsoft.com/office/drawing/2014/main" id="{B79D7BF3-D1EF-48D2-B9B3-538F85049355}"/>
              </a:ext>
            </a:extLst>
          </p:cNvPr>
          <p:cNvSpPr txBox="1"/>
          <p:nvPr/>
        </p:nvSpPr>
        <p:spPr>
          <a:xfrm>
            <a:off x="4623059" y="2125920"/>
            <a:ext cx="886201" cy="276999"/>
          </a:xfrm>
          <a:prstGeom prst="rect">
            <a:avLst/>
          </a:prstGeom>
          <a:noFill/>
        </p:spPr>
        <p:txBody>
          <a:bodyPr wrap="square" rtlCol="0">
            <a:spAutoFit/>
          </a:bodyPr>
          <a:lstStyle/>
          <a:p>
            <a:r>
              <a:rPr lang="en-US" sz="1200" dirty="0">
                <a:latin typeface="Roboto Bold" panose="02000000000000000000" pitchFamily="2" charset="0"/>
                <a:ea typeface="Roboto Bold" panose="02000000000000000000" pitchFamily="2" charset="0"/>
                <a:cs typeface="Roboto Bold" panose="02000000000000000000" pitchFamily="2" charset="0"/>
              </a:rPr>
              <a:t>Month 3</a:t>
            </a:r>
            <a:endParaRPr lang="sr-Latn-RS" sz="1200" dirty="0">
              <a:latin typeface="Roboto Bold" panose="02000000000000000000" pitchFamily="2" charset="0"/>
              <a:ea typeface="Roboto Bold" panose="02000000000000000000" pitchFamily="2" charset="0"/>
              <a:cs typeface="Roboto Bold" panose="02000000000000000000" pitchFamily="2" charset="0"/>
            </a:endParaRPr>
          </a:p>
        </p:txBody>
      </p:sp>
      <p:sp>
        <p:nvSpPr>
          <p:cNvPr id="19" name="TextBox 18">
            <a:extLst>
              <a:ext uri="{FF2B5EF4-FFF2-40B4-BE49-F238E27FC236}">
                <a16:creationId xmlns:a16="http://schemas.microsoft.com/office/drawing/2014/main" id="{161DCE97-CBAD-4B2B-800A-8367EAC2AA8F}"/>
              </a:ext>
            </a:extLst>
          </p:cNvPr>
          <p:cNvSpPr txBox="1"/>
          <p:nvPr/>
        </p:nvSpPr>
        <p:spPr>
          <a:xfrm>
            <a:off x="6374388" y="2125920"/>
            <a:ext cx="1132746" cy="276999"/>
          </a:xfrm>
          <a:prstGeom prst="rect">
            <a:avLst/>
          </a:prstGeom>
          <a:noFill/>
        </p:spPr>
        <p:txBody>
          <a:bodyPr wrap="square" rtlCol="0">
            <a:spAutoFit/>
          </a:bodyPr>
          <a:lstStyle/>
          <a:p>
            <a:r>
              <a:rPr lang="en-US" sz="1200" dirty="0">
                <a:latin typeface="Roboto Bold" panose="02000000000000000000" pitchFamily="2" charset="0"/>
                <a:ea typeface="Roboto Bold" panose="02000000000000000000" pitchFamily="2" charset="0"/>
                <a:cs typeface="Roboto Bold" panose="02000000000000000000" pitchFamily="2" charset="0"/>
              </a:rPr>
              <a:t>Month 4</a:t>
            </a:r>
            <a:endParaRPr lang="sr-Latn-RS" sz="1200" dirty="0">
              <a:latin typeface="Roboto Bold" panose="02000000000000000000" pitchFamily="2" charset="0"/>
              <a:ea typeface="Roboto Bold" panose="02000000000000000000" pitchFamily="2" charset="0"/>
              <a:cs typeface="Roboto Bold" panose="02000000000000000000" pitchFamily="2" charset="0"/>
            </a:endParaRPr>
          </a:p>
        </p:txBody>
      </p:sp>
      <p:sp>
        <p:nvSpPr>
          <p:cNvPr id="21" name="TextBox 20">
            <a:extLst>
              <a:ext uri="{FF2B5EF4-FFF2-40B4-BE49-F238E27FC236}">
                <a16:creationId xmlns:a16="http://schemas.microsoft.com/office/drawing/2014/main" id="{A58B45F2-510F-48C5-AC51-D22753A0E745}"/>
              </a:ext>
            </a:extLst>
          </p:cNvPr>
          <p:cNvSpPr txBox="1"/>
          <p:nvPr/>
        </p:nvSpPr>
        <p:spPr>
          <a:xfrm>
            <a:off x="8124433" y="2125920"/>
            <a:ext cx="1895854" cy="276999"/>
          </a:xfrm>
          <a:prstGeom prst="rect">
            <a:avLst/>
          </a:prstGeom>
          <a:noFill/>
        </p:spPr>
        <p:txBody>
          <a:bodyPr wrap="square" rtlCol="0">
            <a:spAutoFit/>
          </a:bodyPr>
          <a:lstStyle/>
          <a:p>
            <a:r>
              <a:rPr lang="en-US" sz="1200" dirty="0">
                <a:latin typeface="Roboto Bold" panose="02000000000000000000" pitchFamily="2" charset="0"/>
                <a:ea typeface="Roboto Bold" panose="02000000000000000000" pitchFamily="2" charset="0"/>
                <a:cs typeface="Roboto Bold" panose="02000000000000000000" pitchFamily="2" charset="0"/>
              </a:rPr>
              <a:t>Month 5	</a:t>
            </a:r>
            <a:endParaRPr lang="sr-Latn-RS" sz="1200" dirty="0">
              <a:latin typeface="Roboto Bold" panose="02000000000000000000" pitchFamily="2" charset="0"/>
              <a:ea typeface="Roboto Bold" panose="02000000000000000000" pitchFamily="2" charset="0"/>
              <a:cs typeface="Roboto Bold" panose="02000000000000000000" pitchFamily="2" charset="0"/>
            </a:endParaRPr>
          </a:p>
        </p:txBody>
      </p:sp>
      <p:sp>
        <p:nvSpPr>
          <p:cNvPr id="23" name="TextBox 22">
            <a:extLst>
              <a:ext uri="{FF2B5EF4-FFF2-40B4-BE49-F238E27FC236}">
                <a16:creationId xmlns:a16="http://schemas.microsoft.com/office/drawing/2014/main" id="{091EFB76-4871-4900-A22D-A6372A5BFB49}"/>
              </a:ext>
            </a:extLst>
          </p:cNvPr>
          <p:cNvSpPr txBox="1"/>
          <p:nvPr/>
        </p:nvSpPr>
        <p:spPr>
          <a:xfrm>
            <a:off x="9877046" y="2125920"/>
            <a:ext cx="1895854" cy="276999"/>
          </a:xfrm>
          <a:prstGeom prst="rect">
            <a:avLst/>
          </a:prstGeom>
          <a:noFill/>
        </p:spPr>
        <p:txBody>
          <a:bodyPr wrap="square" rtlCol="0">
            <a:spAutoFit/>
          </a:bodyPr>
          <a:lstStyle/>
          <a:p>
            <a:r>
              <a:rPr lang="en-US" sz="1200" dirty="0">
                <a:latin typeface="Roboto Bold" panose="02000000000000000000" pitchFamily="2" charset="0"/>
                <a:ea typeface="Roboto Bold" panose="02000000000000000000" pitchFamily="2" charset="0"/>
                <a:cs typeface="Roboto Bold" panose="02000000000000000000" pitchFamily="2" charset="0"/>
              </a:rPr>
              <a:t>Month 6</a:t>
            </a:r>
            <a:endParaRPr lang="sr-Latn-RS" sz="1200" dirty="0">
              <a:latin typeface="Roboto Bold" panose="02000000000000000000" pitchFamily="2" charset="0"/>
              <a:ea typeface="Roboto Bold" panose="02000000000000000000" pitchFamily="2" charset="0"/>
              <a:cs typeface="Roboto Bold" panose="02000000000000000000" pitchFamily="2" charset="0"/>
            </a:endParaRPr>
          </a:p>
        </p:txBody>
      </p:sp>
      <p:sp>
        <p:nvSpPr>
          <p:cNvPr id="24" name="TextBox 23">
            <a:extLst>
              <a:ext uri="{FF2B5EF4-FFF2-40B4-BE49-F238E27FC236}">
                <a16:creationId xmlns:a16="http://schemas.microsoft.com/office/drawing/2014/main" id="{8AF933EB-8E87-407F-8731-66C19C0C7869}"/>
              </a:ext>
            </a:extLst>
          </p:cNvPr>
          <p:cNvSpPr txBox="1"/>
          <p:nvPr/>
        </p:nvSpPr>
        <p:spPr>
          <a:xfrm>
            <a:off x="4444529" y="2377249"/>
            <a:ext cx="1683314" cy="1538883"/>
          </a:xfrm>
          <a:prstGeom prst="rect">
            <a:avLst/>
          </a:prstGeom>
          <a:noFill/>
        </p:spPr>
        <p:txBody>
          <a:bodyPr wrap="square" rtlCol="0">
            <a:spAutoFit/>
          </a:bodyPr>
          <a:lstStyle/>
          <a:p>
            <a:pPr marL="182563" indent="-182563">
              <a:spcAft>
                <a:spcPts val="600"/>
              </a:spcAft>
              <a:buFont typeface="Roboto Light" panose="02000000000000000000" pitchFamily="2" charset="0"/>
              <a:buChar char="›"/>
            </a:pP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Install Sprinkler system</a:t>
            </a:r>
          </a:p>
          <a:p>
            <a:pPr marL="182563" indent="-182563">
              <a:spcAft>
                <a:spcPts val="600"/>
              </a:spcAft>
              <a:buFont typeface="Roboto Light" panose="02000000000000000000" pitchFamily="2" charset="0"/>
              <a:buChar char="›"/>
            </a:pP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Promote online and direct agent </a:t>
            </a:r>
            <a:r>
              <a:rPr lang="en-US" sz="1200" dirty="0" err="1">
                <a:solidFill>
                  <a:srgbClr val="000000"/>
                </a:solidFill>
                <a:latin typeface="Roboto Light" panose="02000000000000000000" pitchFamily="2" charset="0"/>
                <a:ea typeface="Roboto Light" panose="02000000000000000000" pitchFamily="2" charset="0"/>
                <a:cs typeface="Roboto Light" panose="02000000000000000000" pitchFamily="2" charset="0"/>
              </a:rPr>
              <a:t>salesl</a:t>
            </a:r>
            <a:endPar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endParaRPr>
          </a:p>
          <a:p>
            <a:pPr marL="182563" indent="-182563">
              <a:spcAft>
                <a:spcPts val="600"/>
              </a:spcAft>
              <a:buFont typeface="Roboto Light" panose="02000000000000000000" pitchFamily="2" charset="0"/>
              <a:buChar char="›"/>
            </a:pP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Fulfill Purchase Orders for USA sourced products</a:t>
            </a:r>
          </a:p>
        </p:txBody>
      </p:sp>
      <p:sp>
        <p:nvSpPr>
          <p:cNvPr id="25" name="TextBox 24">
            <a:extLst>
              <a:ext uri="{FF2B5EF4-FFF2-40B4-BE49-F238E27FC236}">
                <a16:creationId xmlns:a16="http://schemas.microsoft.com/office/drawing/2014/main" id="{BA4F3EF6-41BA-4DCF-A43E-1FFB15BB522F}"/>
              </a:ext>
            </a:extLst>
          </p:cNvPr>
          <p:cNvSpPr txBox="1"/>
          <p:nvPr/>
        </p:nvSpPr>
        <p:spPr>
          <a:xfrm>
            <a:off x="6204090" y="2377249"/>
            <a:ext cx="1683314" cy="1354217"/>
          </a:xfrm>
          <a:prstGeom prst="rect">
            <a:avLst/>
          </a:prstGeom>
          <a:noFill/>
        </p:spPr>
        <p:txBody>
          <a:bodyPr wrap="square" rtlCol="0">
            <a:spAutoFit/>
          </a:bodyPr>
          <a:lstStyle/>
          <a:p>
            <a:pPr marL="182563" indent="-182563">
              <a:spcAft>
                <a:spcPts val="600"/>
              </a:spcAft>
              <a:buFont typeface="Roboto Light" panose="02000000000000000000" pitchFamily="2" charset="0"/>
              <a:buChar char="›"/>
            </a:pP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Building Completion </a:t>
            </a:r>
          </a:p>
          <a:p>
            <a:pPr marL="182563" indent="-182563">
              <a:spcAft>
                <a:spcPts val="600"/>
              </a:spcAft>
              <a:buFont typeface="Roboto Light" panose="02000000000000000000" pitchFamily="2" charset="0"/>
              <a:buChar char="›"/>
            </a:pP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Fund and Complete HSL 1 and 2</a:t>
            </a:r>
          </a:p>
          <a:p>
            <a:pPr marL="182563" indent="-182563">
              <a:spcAft>
                <a:spcPts val="600"/>
              </a:spcAft>
              <a:buFont typeface="Roboto Light" panose="02000000000000000000" pitchFamily="2" charset="0"/>
              <a:buChar char="›"/>
            </a:pP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Continue Flexible </a:t>
            </a:r>
            <a:r>
              <a:rPr lang="en-US" sz="1200" dirty="0" err="1">
                <a:solidFill>
                  <a:srgbClr val="000000"/>
                </a:solidFill>
                <a:latin typeface="Roboto Light" panose="02000000000000000000" pitchFamily="2" charset="0"/>
                <a:ea typeface="Roboto Light" panose="02000000000000000000" pitchFamily="2" charset="0"/>
                <a:cs typeface="Roboto Light" panose="02000000000000000000" pitchFamily="2" charset="0"/>
              </a:rPr>
              <a:t>Diplines</a:t>
            </a: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 10-16</a:t>
            </a:r>
          </a:p>
        </p:txBody>
      </p:sp>
      <p:sp>
        <p:nvSpPr>
          <p:cNvPr id="26" name="TextBox 25">
            <a:extLst>
              <a:ext uri="{FF2B5EF4-FFF2-40B4-BE49-F238E27FC236}">
                <a16:creationId xmlns:a16="http://schemas.microsoft.com/office/drawing/2014/main" id="{DB699682-718F-4EEA-A5D2-38790E7492D1}"/>
              </a:ext>
            </a:extLst>
          </p:cNvPr>
          <p:cNvSpPr txBox="1"/>
          <p:nvPr/>
        </p:nvSpPr>
        <p:spPr>
          <a:xfrm>
            <a:off x="8124433" y="2402919"/>
            <a:ext cx="1683314" cy="1277273"/>
          </a:xfrm>
          <a:prstGeom prst="rect">
            <a:avLst/>
          </a:prstGeom>
          <a:noFill/>
        </p:spPr>
        <p:txBody>
          <a:bodyPr wrap="square" rtlCol="0">
            <a:spAutoFit/>
          </a:bodyPr>
          <a:lstStyle/>
          <a:p>
            <a:pPr marL="182563" indent="-182563">
              <a:spcAft>
                <a:spcPts val="600"/>
              </a:spcAft>
              <a:buFont typeface="Roboto Light" panose="02000000000000000000" pitchFamily="2" charset="0"/>
              <a:buChar char="›"/>
            </a:pP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Continue installing machines 1&amp; 2</a:t>
            </a:r>
          </a:p>
          <a:p>
            <a:pPr marL="182563" indent="-182563">
              <a:spcAft>
                <a:spcPts val="600"/>
              </a:spcAft>
              <a:buFont typeface="Roboto Light" panose="02000000000000000000" pitchFamily="2" charset="0"/>
              <a:buChar char="›"/>
            </a:pP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Construction of  Chemical Compounding and Testing </a:t>
            </a:r>
          </a:p>
        </p:txBody>
      </p:sp>
      <p:sp>
        <p:nvSpPr>
          <p:cNvPr id="27" name="TextBox 26">
            <a:extLst>
              <a:ext uri="{FF2B5EF4-FFF2-40B4-BE49-F238E27FC236}">
                <a16:creationId xmlns:a16="http://schemas.microsoft.com/office/drawing/2014/main" id="{F3B8F2F6-82DC-40B0-9CD5-BBE7D8E3DA2B}"/>
              </a:ext>
            </a:extLst>
          </p:cNvPr>
          <p:cNvSpPr txBox="1"/>
          <p:nvPr/>
        </p:nvSpPr>
        <p:spPr>
          <a:xfrm>
            <a:off x="9909770" y="2402919"/>
            <a:ext cx="1683314" cy="2092881"/>
          </a:xfrm>
          <a:prstGeom prst="rect">
            <a:avLst/>
          </a:prstGeom>
          <a:noFill/>
        </p:spPr>
        <p:txBody>
          <a:bodyPr wrap="square" rtlCol="0">
            <a:spAutoFit/>
          </a:bodyPr>
          <a:lstStyle/>
          <a:p>
            <a:pPr marL="182563" indent="-182563">
              <a:spcAft>
                <a:spcPts val="600"/>
              </a:spcAft>
              <a:buFont typeface="Roboto Light" panose="02000000000000000000" pitchFamily="2" charset="0"/>
              <a:buChar char="›"/>
            </a:pP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Continue HSL 1&amp;2 Installation</a:t>
            </a:r>
          </a:p>
          <a:p>
            <a:pPr marL="182563" indent="-182563">
              <a:spcAft>
                <a:spcPts val="600"/>
              </a:spcAft>
              <a:buFont typeface="Roboto Light" panose="02000000000000000000" pitchFamily="2" charset="0"/>
              <a:buChar char="›"/>
            </a:pP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Continue Pre-Sold Flexible </a:t>
            </a:r>
            <a:r>
              <a:rPr lang="en-US" sz="1200" dirty="0" err="1">
                <a:solidFill>
                  <a:srgbClr val="000000"/>
                </a:solidFill>
                <a:latin typeface="Roboto Light" panose="02000000000000000000" pitchFamily="2" charset="0"/>
                <a:ea typeface="Roboto Light" panose="02000000000000000000" pitchFamily="2" charset="0"/>
                <a:cs typeface="Roboto Light" panose="02000000000000000000" pitchFamily="2" charset="0"/>
              </a:rPr>
              <a:t>Diplines</a:t>
            </a: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 11-20</a:t>
            </a:r>
          </a:p>
          <a:p>
            <a:pPr marL="182563" indent="-182563">
              <a:spcAft>
                <a:spcPts val="600"/>
              </a:spcAft>
              <a:buFont typeface="Roboto Light" panose="02000000000000000000" pitchFamily="2" charset="0"/>
              <a:buChar char="›"/>
            </a:pP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Continue Sales Support and Product Line Management and Expansion</a:t>
            </a:r>
          </a:p>
        </p:txBody>
      </p:sp>
      <p:sp>
        <p:nvSpPr>
          <p:cNvPr id="29" name="TextBox 28">
            <a:extLst>
              <a:ext uri="{FF2B5EF4-FFF2-40B4-BE49-F238E27FC236}">
                <a16:creationId xmlns:a16="http://schemas.microsoft.com/office/drawing/2014/main" id="{9BFEADD2-2200-4868-BAE1-F882E4171C3E}"/>
              </a:ext>
            </a:extLst>
          </p:cNvPr>
          <p:cNvSpPr txBox="1"/>
          <p:nvPr/>
        </p:nvSpPr>
        <p:spPr>
          <a:xfrm>
            <a:off x="853486" y="1073973"/>
            <a:ext cx="8776652" cy="1384995"/>
          </a:xfrm>
          <a:prstGeom prst="rect">
            <a:avLst/>
          </a:prstGeom>
          <a:noFill/>
        </p:spPr>
        <p:txBody>
          <a:bodyPr wrap="square" rtlCol="0">
            <a:spAutoFit/>
          </a:bodyPr>
          <a:lstStyle/>
          <a:p>
            <a:r>
              <a:rPr lang="en-US" sz="1200" i="1" dirty="0">
                <a:latin typeface="Roboto Light" panose="02000000000000000000" pitchFamily="2" charset="0"/>
                <a:ea typeface="Roboto Light" panose="02000000000000000000" pitchFamily="2" charset="0"/>
                <a:cs typeface="Roboto Light" panose="02000000000000000000" pitchFamily="2" charset="0"/>
              </a:rPr>
              <a:t>Renco serves with FEMA </a:t>
            </a:r>
            <a:r>
              <a:rPr lang="en-US" sz="1200" i="1" dirty="0" err="1">
                <a:latin typeface="Roboto Light" panose="02000000000000000000" pitchFamily="2" charset="0"/>
                <a:ea typeface="Roboto Light" panose="02000000000000000000" pitchFamily="2" charset="0"/>
                <a:cs typeface="Roboto Light" panose="02000000000000000000" pitchFamily="2" charset="0"/>
              </a:rPr>
              <a:t>Ibx</a:t>
            </a:r>
            <a:r>
              <a:rPr lang="en-US" sz="1200" i="1" dirty="0">
                <a:latin typeface="Roboto Light" panose="02000000000000000000" pitchFamily="2" charset="0"/>
                <a:ea typeface="Roboto Light" panose="02000000000000000000" pitchFamily="2" charset="0"/>
                <a:cs typeface="Roboto Light" panose="02000000000000000000" pitchFamily="2" charset="0"/>
              </a:rPr>
              <a:t> and with WH Digital Stockpile Commissions. In the event of Pandemic X or other Supply Chain Disruptions, the company has plans for:</a:t>
            </a:r>
          </a:p>
          <a:p>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   10 High speed exam nitrile gloves machine 225,000 millions gloves each to be rapidly deployed</a:t>
            </a:r>
          </a:p>
          <a:p>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    Vertical Integration and Cooperative Partnering</a:t>
            </a:r>
          </a:p>
          <a:p>
            <a:r>
              <a:rPr lang="en-US" sz="1200" b="1"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From Date of New Funding:</a:t>
            </a:r>
          </a:p>
          <a:p>
            <a:endParaRPr lang="en-US" sz="1200" b="1" dirty="0">
              <a:solidFill>
                <a:srgbClr val="000000"/>
              </a:solidFill>
              <a:latin typeface="Roboto Light" panose="02000000000000000000" pitchFamily="2" charset="0"/>
              <a:ea typeface="Roboto Light" panose="02000000000000000000" pitchFamily="2" charset="0"/>
              <a:cs typeface="Roboto Light" panose="02000000000000000000" pitchFamily="2" charset="0"/>
            </a:endParaRPr>
          </a:p>
          <a:p>
            <a:endParaRPr lang="en-US" sz="1200" b="1" dirty="0">
              <a:solidFill>
                <a:srgbClr val="000000"/>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3" name="Picture 2">
            <a:extLst>
              <a:ext uri="{FF2B5EF4-FFF2-40B4-BE49-F238E27FC236}">
                <a16:creationId xmlns:a16="http://schemas.microsoft.com/office/drawing/2014/main" id="{F0311236-D6A7-A1A6-C1C3-D6FE8CB050F0}"/>
              </a:ext>
            </a:extLst>
          </p:cNvPr>
          <p:cNvPicPr>
            <a:picLocks noChangeAspect="1"/>
          </p:cNvPicPr>
          <p:nvPr/>
        </p:nvPicPr>
        <p:blipFill>
          <a:blip r:embed="rId2"/>
          <a:stretch>
            <a:fillRect/>
          </a:stretch>
        </p:blipFill>
        <p:spPr>
          <a:xfrm>
            <a:off x="10015538" y="0"/>
            <a:ext cx="2144674" cy="1760080"/>
          </a:xfrm>
          <a:prstGeom prst="rect">
            <a:avLst/>
          </a:prstGeom>
        </p:spPr>
      </p:pic>
    </p:spTree>
    <p:extLst>
      <p:ext uri="{BB962C8B-B14F-4D97-AF65-F5344CB8AC3E}">
        <p14:creationId xmlns:p14="http://schemas.microsoft.com/office/powerpoint/2010/main" val="1699214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5CC08DA-BDEF-469A-B2D4-E7626B3D577C}"/>
              </a:ext>
            </a:extLst>
          </p:cNvPr>
          <p:cNvSpPr txBox="1"/>
          <p:nvPr/>
        </p:nvSpPr>
        <p:spPr>
          <a:xfrm>
            <a:off x="609600" y="535236"/>
            <a:ext cx="6172200" cy="707886"/>
          </a:xfrm>
          <a:prstGeom prst="rect">
            <a:avLst/>
          </a:prstGeom>
          <a:noFill/>
        </p:spPr>
        <p:txBody>
          <a:bodyPr wrap="square" rtlCol="0">
            <a:spAutoFit/>
          </a:bodyPr>
          <a:lstStyle/>
          <a:p>
            <a:r>
              <a:rPr lang="en-US" sz="4000" b="1" dirty="0">
                <a:solidFill>
                  <a:srgbClr val="4B6FC9"/>
                </a:solidFill>
                <a:latin typeface="Roboto Black" panose="02000000000000000000" pitchFamily="2" charset="0"/>
                <a:ea typeface="Roboto Black" panose="02000000000000000000" pitchFamily="2" charset="0"/>
                <a:cs typeface="Roboto Black" panose="02000000000000000000" pitchFamily="2" charset="0"/>
              </a:rPr>
              <a:t>Specialty Products</a:t>
            </a:r>
            <a:endParaRPr lang="sr-Latn-RS" sz="4000" b="1" dirty="0">
              <a:solidFill>
                <a:srgbClr val="4B6FC9"/>
              </a:solidFill>
              <a:latin typeface="Roboto Black" panose="02000000000000000000" pitchFamily="2" charset="0"/>
              <a:ea typeface="Roboto Black" panose="02000000000000000000" pitchFamily="2" charset="0"/>
              <a:cs typeface="Roboto Black" panose="02000000000000000000" pitchFamily="2" charset="0"/>
            </a:endParaRPr>
          </a:p>
        </p:txBody>
      </p:sp>
      <p:sp>
        <p:nvSpPr>
          <p:cNvPr id="8" name="TextBox 7">
            <a:extLst>
              <a:ext uri="{FF2B5EF4-FFF2-40B4-BE49-F238E27FC236}">
                <a16:creationId xmlns:a16="http://schemas.microsoft.com/office/drawing/2014/main" id="{22355068-EDB7-4F96-B56A-D9B198FA6C05}"/>
              </a:ext>
            </a:extLst>
          </p:cNvPr>
          <p:cNvSpPr txBox="1"/>
          <p:nvPr/>
        </p:nvSpPr>
        <p:spPr>
          <a:xfrm>
            <a:off x="609601" y="6147565"/>
            <a:ext cx="1790700" cy="276999"/>
          </a:xfrm>
          <a:prstGeom prst="rect">
            <a:avLst/>
          </a:prstGeom>
          <a:noFill/>
        </p:spPr>
        <p:txBody>
          <a:bodyPr wrap="square" rtlCol="0">
            <a:spAutoFit/>
          </a:bodyPr>
          <a:lstStyle/>
          <a:p>
            <a:r>
              <a:rPr lang="en-US" sz="1200" b="1" dirty="0">
                <a:solidFill>
                  <a:srgbClr val="4B6FC9"/>
                </a:solidFill>
                <a:latin typeface="Roboto Light" panose="02000000000000000000" pitchFamily="2" charset="0"/>
                <a:ea typeface="Roboto Light" panose="02000000000000000000" pitchFamily="2" charset="0"/>
                <a:cs typeface="Roboto Light" panose="02000000000000000000" pitchFamily="2" charset="0"/>
              </a:rPr>
              <a:t>rencogloves.com</a:t>
            </a:r>
            <a:endParaRPr lang="sr-Latn-RS" sz="1200" b="1" dirty="0">
              <a:solidFill>
                <a:srgbClr val="4B6FC9"/>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9" name="Straight Connector 8">
            <a:extLst>
              <a:ext uri="{FF2B5EF4-FFF2-40B4-BE49-F238E27FC236}">
                <a16:creationId xmlns:a16="http://schemas.microsoft.com/office/drawing/2014/main" id="{91E158F7-1E6A-4CA7-8974-54C2CD6CDFD5}"/>
              </a:ext>
            </a:extLst>
          </p:cNvPr>
          <p:cNvCxnSpPr>
            <a:cxnSpLocks/>
          </p:cNvCxnSpPr>
          <p:nvPr/>
        </p:nvCxnSpPr>
        <p:spPr>
          <a:xfrm>
            <a:off x="1952625" y="6286500"/>
            <a:ext cx="9334500" cy="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2351E6B-F02A-446E-A33A-73BCA1C68A53}"/>
              </a:ext>
            </a:extLst>
          </p:cNvPr>
          <p:cNvSpPr txBox="1"/>
          <p:nvPr/>
        </p:nvSpPr>
        <p:spPr>
          <a:xfrm>
            <a:off x="11287125" y="6147565"/>
            <a:ext cx="390523" cy="276999"/>
          </a:xfrm>
          <a:prstGeom prst="rect">
            <a:avLst/>
          </a:prstGeom>
          <a:noFill/>
        </p:spPr>
        <p:txBody>
          <a:bodyPr wrap="square" rtlCol="0">
            <a:spAutoFit/>
          </a:bodyPr>
          <a:lstStyle/>
          <a:p>
            <a:fld id="{EB2AEB71-B72F-43CF-B0C2-2AC7548EB8B0}" type="slidenum">
              <a:rPr lang="en-US" sz="1200" b="1" smtClean="0">
                <a:solidFill>
                  <a:srgbClr val="4B6FC9"/>
                </a:solidFill>
                <a:latin typeface="Roboto Light" panose="02000000000000000000" pitchFamily="2" charset="0"/>
                <a:ea typeface="Roboto Light" panose="02000000000000000000" pitchFamily="2" charset="0"/>
                <a:cs typeface="Roboto Light" panose="02000000000000000000" pitchFamily="2" charset="0"/>
              </a:rPr>
              <a:t>19</a:t>
            </a:fld>
            <a:endParaRPr lang="sr-Latn-RS" sz="1200" b="1" dirty="0">
              <a:solidFill>
                <a:srgbClr val="4B6FC9"/>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6" name="TextBox 5">
            <a:extLst>
              <a:ext uri="{FF2B5EF4-FFF2-40B4-BE49-F238E27FC236}">
                <a16:creationId xmlns:a16="http://schemas.microsoft.com/office/drawing/2014/main" id="{9A20B078-95D7-4B78-9E7C-92240F3FB102}"/>
              </a:ext>
            </a:extLst>
          </p:cNvPr>
          <p:cNvSpPr txBox="1"/>
          <p:nvPr/>
        </p:nvSpPr>
        <p:spPr>
          <a:xfrm>
            <a:off x="609600" y="1335349"/>
            <a:ext cx="5572126" cy="2046714"/>
          </a:xfrm>
          <a:prstGeom prst="rect">
            <a:avLst/>
          </a:prstGeom>
          <a:noFill/>
        </p:spPr>
        <p:txBody>
          <a:bodyPr wrap="square" rtlCol="0">
            <a:spAutoFit/>
          </a:bodyPr>
          <a:lstStyle/>
          <a:p>
            <a:pPr marL="285750" lvl="0" indent="-285750">
              <a:spcAft>
                <a:spcPts val="600"/>
              </a:spcAft>
              <a:buSzPts val="1000"/>
              <a:buFont typeface="Roboto Light" panose="02000000000000000000" pitchFamily="2" charset="0"/>
              <a:buChar char="›"/>
              <a:tabLst>
                <a:tab pos="457200" algn="l"/>
              </a:tabLst>
            </a:pPr>
            <a:r>
              <a:rPr lang="en-US" sz="1400" b="1"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4 mil gloves provide an excellent fit and feel, superior comfort and tactile sensitivity, and a great barrier in a nitrile exam style glove </a:t>
            </a:r>
            <a:endParaRPr lang="sr-Latn-RS" sz="1400" b="1" dirty="0">
              <a:solidFill>
                <a:srgbClr val="000000"/>
              </a:solidFill>
              <a:latin typeface="Roboto Light" panose="02000000000000000000" pitchFamily="2" charset="0"/>
              <a:ea typeface="Roboto Light" panose="02000000000000000000" pitchFamily="2" charset="0"/>
              <a:cs typeface="Roboto Light" panose="02000000000000000000" pitchFamily="2" charset="0"/>
            </a:endParaRPr>
          </a:p>
          <a:p>
            <a:pPr marL="285750" lvl="0" indent="-285750">
              <a:spcAft>
                <a:spcPts val="600"/>
              </a:spcAft>
              <a:buSzPts val="1000"/>
              <a:buFont typeface="Roboto Light" panose="02000000000000000000" pitchFamily="2" charset="0"/>
              <a:buChar char="›"/>
              <a:tabLst>
                <a:tab pos="457200" algn="l"/>
              </a:tabLst>
            </a:pPr>
            <a:r>
              <a:rPr lang="en-US" sz="1400" b="1"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6 mil gloves are ideal for moderate-to-high risk settings and are great for lab use and ISO 7 clean facilities</a:t>
            </a:r>
            <a:endParaRPr lang="sr-Latn-RS" sz="1400" b="1" dirty="0">
              <a:solidFill>
                <a:srgbClr val="000000"/>
              </a:solidFill>
              <a:latin typeface="Roboto Light" panose="02000000000000000000" pitchFamily="2" charset="0"/>
              <a:ea typeface="Roboto Light" panose="02000000000000000000" pitchFamily="2" charset="0"/>
              <a:cs typeface="Roboto Light" panose="02000000000000000000" pitchFamily="2" charset="0"/>
            </a:endParaRPr>
          </a:p>
          <a:p>
            <a:pPr marL="285750" lvl="0" indent="-285750">
              <a:spcAft>
                <a:spcPts val="600"/>
              </a:spcAft>
              <a:buSzPts val="1000"/>
              <a:buFont typeface="Roboto Light" panose="02000000000000000000" pitchFamily="2" charset="0"/>
              <a:buChar char="›"/>
              <a:tabLst>
                <a:tab pos="457200" algn="l"/>
              </a:tabLst>
            </a:pPr>
            <a:r>
              <a:rPr lang="en-US" sz="1400" b="1"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8 mil gloves offer the highest protection and are optimal for industrial use, heavy equipment, emergency response etc.</a:t>
            </a:r>
            <a:endParaRPr lang="sr-Latn-RS" sz="1400" b="1" dirty="0">
              <a:solidFill>
                <a:srgbClr val="000000"/>
              </a:solidFill>
              <a:latin typeface="Roboto Light" panose="02000000000000000000" pitchFamily="2" charset="0"/>
              <a:ea typeface="Roboto Light" panose="02000000000000000000" pitchFamily="2" charset="0"/>
              <a:cs typeface="Roboto Light" panose="02000000000000000000" pitchFamily="2" charset="0"/>
            </a:endParaRPr>
          </a:p>
          <a:p>
            <a:pPr marL="285750" lvl="0" indent="-285750">
              <a:spcAft>
                <a:spcPts val="600"/>
              </a:spcAft>
              <a:buSzPts val="1000"/>
              <a:buFont typeface="Roboto Light" panose="02000000000000000000" pitchFamily="2" charset="0"/>
              <a:buChar char="›"/>
              <a:tabLst>
                <a:tab pos="457200" algn="l"/>
              </a:tabLst>
            </a:pPr>
            <a:r>
              <a:rPr lang="en-US" sz="1400" b="1"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Renco’s production process boosts the tensile strength of nitrile to increase its protection qualities </a:t>
            </a:r>
            <a:endParaRPr lang="sr-Latn-RS" sz="1400" b="1" dirty="0">
              <a:solidFill>
                <a:srgbClr val="000000"/>
              </a:solidFill>
              <a:latin typeface="Roboto Light" panose="02000000000000000000" pitchFamily="2" charset="0"/>
              <a:ea typeface="Roboto Light" panose="02000000000000000000" pitchFamily="2" charset="0"/>
              <a:cs typeface="Roboto Light" panose="02000000000000000000" pitchFamily="2" charset="0"/>
            </a:endParaRPr>
          </a:p>
        </p:txBody>
      </p:sp>
      <p:graphicFrame>
        <p:nvGraphicFramePr>
          <p:cNvPr id="11" name="Table 10">
            <a:extLst>
              <a:ext uri="{FF2B5EF4-FFF2-40B4-BE49-F238E27FC236}">
                <a16:creationId xmlns:a16="http://schemas.microsoft.com/office/drawing/2014/main" id="{369B26CD-B590-441C-8A22-53AC4FFE95EE}"/>
              </a:ext>
            </a:extLst>
          </p:cNvPr>
          <p:cNvGraphicFramePr>
            <a:graphicFrameLocks noGrp="1"/>
          </p:cNvGraphicFramePr>
          <p:nvPr>
            <p:extLst>
              <p:ext uri="{D42A27DB-BD31-4B8C-83A1-F6EECF244321}">
                <p14:modId xmlns:p14="http://schemas.microsoft.com/office/powerpoint/2010/main" val="3079613770"/>
              </p:ext>
            </p:extLst>
          </p:nvPr>
        </p:nvGraphicFramePr>
        <p:xfrm>
          <a:off x="7002685" y="2927715"/>
          <a:ext cx="4907665" cy="2590338"/>
        </p:xfrm>
        <a:graphic>
          <a:graphicData uri="http://schemas.openxmlformats.org/drawingml/2006/table">
            <a:tbl>
              <a:tblPr firstRow="1" firstCol="1" bandRow="1">
                <a:tableStyleId>{C083E6E3-FA7D-4D7B-A595-EF9225AFEA82}</a:tableStyleId>
              </a:tblPr>
              <a:tblGrid>
                <a:gridCol w="2565370">
                  <a:extLst>
                    <a:ext uri="{9D8B030D-6E8A-4147-A177-3AD203B41FA5}">
                      <a16:colId xmlns:a16="http://schemas.microsoft.com/office/drawing/2014/main" val="2943506897"/>
                    </a:ext>
                  </a:extLst>
                </a:gridCol>
                <a:gridCol w="955042">
                  <a:extLst>
                    <a:ext uri="{9D8B030D-6E8A-4147-A177-3AD203B41FA5}">
                      <a16:colId xmlns:a16="http://schemas.microsoft.com/office/drawing/2014/main" val="304886910"/>
                    </a:ext>
                  </a:extLst>
                </a:gridCol>
                <a:gridCol w="690141">
                  <a:extLst>
                    <a:ext uri="{9D8B030D-6E8A-4147-A177-3AD203B41FA5}">
                      <a16:colId xmlns:a16="http://schemas.microsoft.com/office/drawing/2014/main" val="301920230"/>
                    </a:ext>
                  </a:extLst>
                </a:gridCol>
                <a:gridCol w="697112">
                  <a:extLst>
                    <a:ext uri="{9D8B030D-6E8A-4147-A177-3AD203B41FA5}">
                      <a16:colId xmlns:a16="http://schemas.microsoft.com/office/drawing/2014/main" val="3294480146"/>
                    </a:ext>
                  </a:extLst>
                </a:gridCol>
              </a:tblGrid>
              <a:tr h="283311">
                <a:tc>
                  <a:txBody>
                    <a:bodyPr/>
                    <a:lstStyle/>
                    <a:p>
                      <a:r>
                        <a:rPr lang="en-US" sz="1000" b="0" dirty="0">
                          <a:effectLst/>
                          <a:latin typeface="Roboto Medium" panose="02000000000000000000" pitchFamily="2" charset="0"/>
                          <a:ea typeface="Roboto Medium" panose="02000000000000000000" pitchFamily="2" charset="0"/>
                          <a:cs typeface="Roboto Medium" panose="02000000000000000000" pitchFamily="2" charset="0"/>
                        </a:rPr>
                        <a:t>Gloves Type </a:t>
                      </a:r>
                      <a:endParaRPr lang="sr-Latn-RS" sz="1400" b="0" dirty="0">
                        <a:effectLst/>
                        <a:latin typeface="Roboto Medium" panose="02000000000000000000" pitchFamily="2" charset="0"/>
                        <a:ea typeface="Roboto Medium" panose="02000000000000000000" pitchFamily="2" charset="0"/>
                        <a:cs typeface="Roboto Medium" panose="02000000000000000000" pitchFamily="2" charset="0"/>
                      </a:endParaRPr>
                    </a:p>
                  </a:txBody>
                  <a:tcPr marL="9525" marR="9525" marT="9525" marB="9525" anchor="ctr"/>
                </a:tc>
                <a:tc>
                  <a:txBody>
                    <a:bodyPr/>
                    <a:lstStyle/>
                    <a:p>
                      <a:r>
                        <a:rPr lang="en-US" sz="1000" b="0" dirty="0">
                          <a:effectLst/>
                          <a:latin typeface="Roboto Medium" panose="02000000000000000000" pitchFamily="2" charset="0"/>
                          <a:ea typeface="Roboto Medium" panose="02000000000000000000" pitchFamily="2" charset="0"/>
                          <a:cs typeface="Roboto Medium" panose="02000000000000000000" pitchFamily="2" charset="0"/>
                        </a:rPr>
                        <a:t>4 mil</a:t>
                      </a:r>
                      <a:endParaRPr lang="sr-Latn-RS" sz="1400" b="0" dirty="0">
                        <a:effectLst/>
                        <a:latin typeface="Roboto Medium" panose="02000000000000000000" pitchFamily="2" charset="0"/>
                        <a:ea typeface="Roboto Medium" panose="02000000000000000000" pitchFamily="2" charset="0"/>
                        <a:cs typeface="Roboto Medium" panose="02000000000000000000" pitchFamily="2" charset="0"/>
                      </a:endParaRPr>
                    </a:p>
                  </a:txBody>
                  <a:tcPr marL="9525" marR="9525" marT="9525" marB="9525" anchor="ctr"/>
                </a:tc>
                <a:tc>
                  <a:txBody>
                    <a:bodyPr/>
                    <a:lstStyle/>
                    <a:p>
                      <a:r>
                        <a:rPr lang="en-US" sz="1000" b="0" dirty="0">
                          <a:effectLst/>
                          <a:latin typeface="Roboto Medium" panose="02000000000000000000" pitchFamily="2" charset="0"/>
                          <a:ea typeface="Roboto Medium" panose="02000000000000000000" pitchFamily="2" charset="0"/>
                          <a:cs typeface="Roboto Medium" panose="02000000000000000000" pitchFamily="2" charset="0"/>
                        </a:rPr>
                        <a:t>6 mil</a:t>
                      </a:r>
                      <a:endParaRPr lang="sr-Latn-RS" sz="1400" b="0" dirty="0">
                        <a:effectLst/>
                        <a:latin typeface="Roboto Medium" panose="02000000000000000000" pitchFamily="2" charset="0"/>
                        <a:ea typeface="Roboto Medium" panose="02000000000000000000" pitchFamily="2" charset="0"/>
                        <a:cs typeface="Roboto Medium" panose="02000000000000000000" pitchFamily="2" charset="0"/>
                      </a:endParaRPr>
                    </a:p>
                  </a:txBody>
                  <a:tcPr marL="9525" marR="9525" marT="9525" marB="9525" anchor="ctr"/>
                </a:tc>
                <a:tc>
                  <a:txBody>
                    <a:bodyPr/>
                    <a:lstStyle/>
                    <a:p>
                      <a:r>
                        <a:rPr lang="en-US" sz="1000" b="0" dirty="0">
                          <a:effectLst/>
                          <a:latin typeface="Roboto Medium" panose="02000000000000000000" pitchFamily="2" charset="0"/>
                          <a:ea typeface="Roboto Medium" panose="02000000000000000000" pitchFamily="2" charset="0"/>
                          <a:cs typeface="Roboto Medium" panose="02000000000000000000" pitchFamily="2" charset="0"/>
                        </a:rPr>
                        <a:t>8 mil</a:t>
                      </a:r>
                      <a:endParaRPr lang="sr-Latn-RS" sz="1400" b="0" dirty="0">
                        <a:effectLst/>
                        <a:latin typeface="Roboto Medium" panose="02000000000000000000" pitchFamily="2" charset="0"/>
                        <a:ea typeface="Roboto Medium" panose="02000000000000000000" pitchFamily="2" charset="0"/>
                        <a:cs typeface="Roboto Medium" panose="02000000000000000000" pitchFamily="2" charset="0"/>
                      </a:endParaRPr>
                    </a:p>
                  </a:txBody>
                  <a:tcPr marL="9525" marR="9525" marT="9525" marB="9525" anchor="ctr"/>
                </a:tc>
                <a:extLst>
                  <a:ext uri="{0D108BD9-81ED-4DB2-BD59-A6C34878D82A}">
                    <a16:rowId xmlns:a16="http://schemas.microsoft.com/office/drawing/2014/main" val="3177484936"/>
                  </a:ext>
                </a:extLst>
              </a:tr>
              <a:tr h="283311">
                <a:tc>
                  <a:txBody>
                    <a:bodyPr/>
                    <a:lstStyle/>
                    <a:p>
                      <a:r>
                        <a:rPr lang="en-US" sz="1000" b="0" dirty="0">
                          <a:effectLst/>
                          <a:latin typeface="Roboto Medium" panose="02000000000000000000" pitchFamily="2" charset="0"/>
                          <a:ea typeface="Roboto Medium" panose="02000000000000000000" pitchFamily="2" charset="0"/>
                          <a:cs typeface="Roboto Medium" panose="02000000000000000000" pitchFamily="2" charset="0"/>
                        </a:rPr>
                        <a:t>FDA 510K Approved </a:t>
                      </a:r>
                      <a:endParaRPr lang="sr-Latn-RS" sz="1200" b="0" dirty="0">
                        <a:effectLst/>
                        <a:latin typeface="Roboto Medium" panose="02000000000000000000" pitchFamily="2" charset="0"/>
                        <a:ea typeface="Roboto Medium" panose="02000000000000000000" pitchFamily="2" charset="0"/>
                        <a:cs typeface="Roboto Medium" panose="02000000000000000000" pitchFamily="2" charset="0"/>
                      </a:endParaRPr>
                    </a:p>
                  </a:txBody>
                  <a:tcPr marL="9525" marR="9525" marT="9525" marB="9525" anchor="ctr"/>
                </a:tc>
                <a:tc>
                  <a:txBody>
                    <a:bodyPr/>
                    <a:lstStyle/>
                    <a:p>
                      <a:r>
                        <a:rPr lang="en-US" sz="10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Yes </a:t>
                      </a:r>
                      <a:endParaRPr lang="sr-Latn-RS" sz="1200" dirty="0">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9525" anchor="ctr"/>
                </a:tc>
                <a:tc>
                  <a:txBody>
                    <a:bodyPr/>
                    <a:lstStyle/>
                    <a:p>
                      <a:r>
                        <a:rPr lang="en-US" sz="10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Yes </a:t>
                      </a:r>
                      <a:endParaRPr lang="sr-Latn-RS" sz="1200" dirty="0">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9525" anchor="ctr"/>
                </a:tc>
                <a:tc>
                  <a:txBody>
                    <a:bodyPr/>
                    <a:lstStyle/>
                    <a:p>
                      <a:r>
                        <a:rPr lang="en-US" sz="100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No </a:t>
                      </a:r>
                      <a:endParaRPr lang="sr-Latn-RS" sz="1200">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9525" anchor="ctr"/>
                </a:tc>
                <a:extLst>
                  <a:ext uri="{0D108BD9-81ED-4DB2-BD59-A6C34878D82A}">
                    <a16:rowId xmlns:a16="http://schemas.microsoft.com/office/drawing/2014/main" val="4190092671"/>
                  </a:ext>
                </a:extLst>
              </a:tr>
              <a:tr h="283311">
                <a:tc>
                  <a:txBody>
                    <a:bodyPr/>
                    <a:lstStyle/>
                    <a:p>
                      <a:r>
                        <a:rPr lang="en-US" sz="1000" b="0" dirty="0">
                          <a:effectLst/>
                          <a:latin typeface="Roboto Medium" panose="02000000000000000000" pitchFamily="2" charset="0"/>
                          <a:ea typeface="Roboto Medium" panose="02000000000000000000" pitchFamily="2" charset="0"/>
                          <a:cs typeface="Roboto Medium" panose="02000000000000000000" pitchFamily="2" charset="0"/>
                        </a:rPr>
                        <a:t>NFPA Standards </a:t>
                      </a:r>
                      <a:endParaRPr lang="sr-Latn-RS" sz="1200" b="0" dirty="0">
                        <a:effectLst/>
                        <a:latin typeface="Roboto Medium" panose="02000000000000000000" pitchFamily="2" charset="0"/>
                        <a:ea typeface="Roboto Medium" panose="02000000000000000000" pitchFamily="2" charset="0"/>
                        <a:cs typeface="Roboto Medium" panose="02000000000000000000" pitchFamily="2" charset="0"/>
                      </a:endParaRPr>
                    </a:p>
                  </a:txBody>
                  <a:tcPr marL="9525" marR="9525" marT="9525" marB="9525" anchor="ctr"/>
                </a:tc>
                <a:tc>
                  <a:txBody>
                    <a:bodyPr/>
                    <a:lstStyle/>
                    <a:p>
                      <a:r>
                        <a:rPr lang="en-US" sz="10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1999:2008 </a:t>
                      </a:r>
                      <a:endParaRPr lang="sr-Latn-RS" sz="1200" dirty="0">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9525" anchor="ctr"/>
                </a:tc>
                <a:tc>
                  <a:txBody>
                    <a:bodyPr/>
                    <a:lstStyle/>
                    <a:p>
                      <a:r>
                        <a:rPr lang="en-US" sz="100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1999:2008 </a:t>
                      </a:r>
                      <a:endParaRPr lang="sr-Latn-RS" sz="1200">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9525" anchor="ctr"/>
                </a:tc>
                <a:tc>
                  <a:txBody>
                    <a:bodyPr/>
                    <a:lstStyle/>
                    <a:p>
                      <a:r>
                        <a:rPr lang="en-US" sz="100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1999:2008 </a:t>
                      </a:r>
                      <a:endParaRPr lang="sr-Latn-RS" sz="1200">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9525" anchor="ctr"/>
                </a:tc>
                <a:extLst>
                  <a:ext uri="{0D108BD9-81ED-4DB2-BD59-A6C34878D82A}">
                    <a16:rowId xmlns:a16="http://schemas.microsoft.com/office/drawing/2014/main" val="291516369"/>
                  </a:ext>
                </a:extLst>
              </a:tr>
              <a:tr h="283311">
                <a:tc>
                  <a:txBody>
                    <a:bodyPr/>
                    <a:lstStyle/>
                    <a:p>
                      <a:r>
                        <a:rPr lang="en-US" sz="1000" b="0">
                          <a:solidFill>
                            <a:srgbClr val="000000"/>
                          </a:solidFill>
                          <a:effectLst/>
                          <a:latin typeface="Roboto Medium" panose="02000000000000000000" pitchFamily="2" charset="0"/>
                          <a:ea typeface="Roboto Medium" panose="02000000000000000000" pitchFamily="2" charset="0"/>
                          <a:cs typeface="Roboto Medium" panose="02000000000000000000" pitchFamily="2" charset="0"/>
                        </a:rPr>
                        <a:t>Quality Standards </a:t>
                      </a:r>
                      <a:endParaRPr lang="sr-Latn-RS" sz="1200" b="0">
                        <a:effectLst/>
                        <a:latin typeface="Roboto Medium" panose="02000000000000000000" pitchFamily="2" charset="0"/>
                        <a:ea typeface="Roboto Medium" panose="02000000000000000000" pitchFamily="2" charset="0"/>
                        <a:cs typeface="Roboto Medium" panose="02000000000000000000" pitchFamily="2" charset="0"/>
                      </a:endParaRPr>
                    </a:p>
                  </a:txBody>
                  <a:tcPr marL="9525" marR="9525" marT="9525" marB="9525" anchor="ctr"/>
                </a:tc>
                <a:tc>
                  <a:txBody>
                    <a:bodyPr/>
                    <a:lstStyle/>
                    <a:p>
                      <a:r>
                        <a:rPr lang="en-US" sz="10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ASTM 6319 </a:t>
                      </a:r>
                      <a:endParaRPr lang="sr-Latn-RS" sz="1200" dirty="0">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9525" anchor="ctr"/>
                </a:tc>
                <a:tc>
                  <a:txBody>
                    <a:bodyPr/>
                    <a:lstStyle/>
                    <a:p>
                      <a:r>
                        <a:rPr lang="en-US" sz="10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ASTM 6319 </a:t>
                      </a:r>
                      <a:endParaRPr lang="sr-Latn-RS" sz="1200" dirty="0">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9525" anchor="ctr"/>
                </a:tc>
                <a:tc>
                  <a:txBody>
                    <a:bodyPr/>
                    <a:lstStyle/>
                    <a:p>
                      <a:r>
                        <a:rPr lang="en-US" sz="100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ASTM 6319 </a:t>
                      </a:r>
                      <a:endParaRPr lang="sr-Latn-RS" sz="1200">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9525" anchor="ctr"/>
                </a:tc>
                <a:extLst>
                  <a:ext uri="{0D108BD9-81ED-4DB2-BD59-A6C34878D82A}">
                    <a16:rowId xmlns:a16="http://schemas.microsoft.com/office/drawing/2014/main" val="2944097180"/>
                  </a:ext>
                </a:extLst>
              </a:tr>
              <a:tr h="283311">
                <a:tc>
                  <a:txBody>
                    <a:bodyPr/>
                    <a:lstStyle/>
                    <a:p>
                      <a:r>
                        <a:rPr lang="en-US" sz="1000" b="0">
                          <a:solidFill>
                            <a:srgbClr val="000000"/>
                          </a:solidFill>
                          <a:effectLst/>
                          <a:latin typeface="Roboto Medium" panose="02000000000000000000" pitchFamily="2" charset="0"/>
                          <a:ea typeface="Roboto Medium" panose="02000000000000000000" pitchFamily="2" charset="0"/>
                          <a:cs typeface="Roboto Medium" panose="02000000000000000000" pitchFamily="2" charset="0"/>
                        </a:rPr>
                        <a:t>Average Length </a:t>
                      </a:r>
                      <a:endParaRPr lang="sr-Latn-RS" sz="1200" b="0">
                        <a:effectLst/>
                        <a:latin typeface="Roboto Medium" panose="02000000000000000000" pitchFamily="2" charset="0"/>
                        <a:ea typeface="Roboto Medium" panose="02000000000000000000" pitchFamily="2" charset="0"/>
                        <a:cs typeface="Roboto Medium" panose="02000000000000000000" pitchFamily="2" charset="0"/>
                      </a:endParaRPr>
                    </a:p>
                  </a:txBody>
                  <a:tcPr marL="9525" marR="9525" marT="9525" marB="9525" anchor="ctr"/>
                </a:tc>
                <a:tc>
                  <a:txBody>
                    <a:bodyPr/>
                    <a:lstStyle/>
                    <a:p>
                      <a:r>
                        <a:rPr lang="en-US" sz="10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9.5” (235mm) </a:t>
                      </a:r>
                      <a:endParaRPr lang="sr-Latn-RS" sz="1200" dirty="0">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9525" anchor="ctr"/>
                </a:tc>
                <a:tc>
                  <a:txBody>
                    <a:bodyPr/>
                    <a:lstStyle/>
                    <a:p>
                      <a:r>
                        <a:rPr lang="en-US" sz="10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9.5” (235mm) </a:t>
                      </a:r>
                      <a:endParaRPr lang="sr-Latn-RS" sz="1200" dirty="0">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9525" anchor="ctr"/>
                </a:tc>
                <a:tc>
                  <a:txBody>
                    <a:bodyPr/>
                    <a:lstStyle/>
                    <a:p>
                      <a:r>
                        <a:rPr lang="en-US" sz="10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9.5” (235mm) </a:t>
                      </a:r>
                      <a:endParaRPr lang="sr-Latn-RS" sz="1200" dirty="0">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9525" anchor="ctr"/>
                </a:tc>
                <a:extLst>
                  <a:ext uri="{0D108BD9-81ED-4DB2-BD59-A6C34878D82A}">
                    <a16:rowId xmlns:a16="http://schemas.microsoft.com/office/drawing/2014/main" val="92111745"/>
                  </a:ext>
                </a:extLst>
              </a:tr>
              <a:tr h="283311">
                <a:tc>
                  <a:txBody>
                    <a:bodyPr/>
                    <a:lstStyle/>
                    <a:p>
                      <a:r>
                        <a:rPr lang="en-US" sz="1000" b="0" dirty="0">
                          <a:solidFill>
                            <a:srgbClr val="000000"/>
                          </a:solidFill>
                          <a:effectLst/>
                          <a:latin typeface="Roboto Medium" panose="02000000000000000000" pitchFamily="2" charset="0"/>
                          <a:ea typeface="Roboto Medium" panose="02000000000000000000" pitchFamily="2" charset="0"/>
                          <a:cs typeface="Roboto Medium" panose="02000000000000000000" pitchFamily="2" charset="0"/>
                        </a:rPr>
                        <a:t>Before Aging (Strength) </a:t>
                      </a:r>
                      <a:endParaRPr lang="sr-Latn-RS" sz="1200" b="0" dirty="0">
                        <a:effectLst/>
                        <a:latin typeface="Roboto Medium" panose="02000000000000000000" pitchFamily="2" charset="0"/>
                        <a:ea typeface="Roboto Medium" panose="02000000000000000000" pitchFamily="2" charset="0"/>
                        <a:cs typeface="Roboto Medium" panose="02000000000000000000" pitchFamily="2" charset="0"/>
                      </a:endParaRPr>
                    </a:p>
                  </a:txBody>
                  <a:tcPr marL="9525" marR="9525" marT="9525" marB="9525" anchor="ctr"/>
                </a:tc>
                <a:tc>
                  <a:txBody>
                    <a:bodyPr/>
                    <a:lstStyle/>
                    <a:p>
                      <a:r>
                        <a:rPr lang="en-US" sz="100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42 MPa </a:t>
                      </a:r>
                      <a:endParaRPr lang="sr-Latn-RS" sz="1200">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9525" anchor="ctr"/>
                </a:tc>
                <a:tc>
                  <a:txBody>
                    <a:bodyPr/>
                    <a:lstStyle/>
                    <a:p>
                      <a:r>
                        <a:rPr lang="en-US" sz="10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21 </a:t>
                      </a:r>
                      <a:r>
                        <a:rPr lang="en-US" sz="1000" dirty="0" err="1">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Mpa</a:t>
                      </a:r>
                      <a:r>
                        <a:rPr lang="en-US" sz="10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 </a:t>
                      </a:r>
                      <a:endParaRPr lang="sr-Latn-RS" sz="1200" dirty="0">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9525" anchor="ctr"/>
                </a:tc>
                <a:tc>
                  <a:txBody>
                    <a:bodyPr/>
                    <a:lstStyle/>
                    <a:p>
                      <a:r>
                        <a:rPr lang="en-US" sz="100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21 Mpa </a:t>
                      </a:r>
                      <a:endParaRPr lang="sr-Latn-RS" sz="1200">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9525" anchor="ctr"/>
                </a:tc>
                <a:extLst>
                  <a:ext uri="{0D108BD9-81ED-4DB2-BD59-A6C34878D82A}">
                    <a16:rowId xmlns:a16="http://schemas.microsoft.com/office/drawing/2014/main" val="365911028"/>
                  </a:ext>
                </a:extLst>
              </a:tr>
              <a:tr h="283311">
                <a:tc>
                  <a:txBody>
                    <a:bodyPr/>
                    <a:lstStyle/>
                    <a:p>
                      <a:r>
                        <a:rPr lang="en-US" sz="1000" b="0">
                          <a:solidFill>
                            <a:srgbClr val="000000"/>
                          </a:solidFill>
                          <a:effectLst/>
                          <a:latin typeface="Roboto Medium" panose="02000000000000000000" pitchFamily="2" charset="0"/>
                          <a:ea typeface="Roboto Medium" panose="02000000000000000000" pitchFamily="2" charset="0"/>
                          <a:cs typeface="Roboto Medium" panose="02000000000000000000" pitchFamily="2" charset="0"/>
                        </a:rPr>
                        <a:t>Before Aging (Elongation) </a:t>
                      </a:r>
                      <a:endParaRPr lang="sr-Latn-RS" sz="1200" b="0">
                        <a:effectLst/>
                        <a:latin typeface="Roboto Medium" panose="02000000000000000000" pitchFamily="2" charset="0"/>
                        <a:ea typeface="Roboto Medium" panose="02000000000000000000" pitchFamily="2" charset="0"/>
                        <a:cs typeface="Roboto Medium" panose="02000000000000000000" pitchFamily="2" charset="0"/>
                      </a:endParaRPr>
                    </a:p>
                  </a:txBody>
                  <a:tcPr marL="9525" marR="9525" marT="9525" marB="9525" anchor="ctr"/>
                </a:tc>
                <a:tc>
                  <a:txBody>
                    <a:bodyPr/>
                    <a:lstStyle/>
                    <a:p>
                      <a:r>
                        <a:rPr lang="en-US" sz="100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650% </a:t>
                      </a:r>
                      <a:endParaRPr lang="sr-Latn-RS" sz="1200">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9525" anchor="ctr"/>
                </a:tc>
                <a:tc>
                  <a:txBody>
                    <a:bodyPr/>
                    <a:lstStyle/>
                    <a:p>
                      <a:r>
                        <a:rPr lang="en-US" sz="10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550% </a:t>
                      </a:r>
                      <a:endParaRPr lang="sr-Latn-RS" sz="1200" dirty="0">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9525" anchor="ctr"/>
                </a:tc>
                <a:tc>
                  <a:txBody>
                    <a:bodyPr/>
                    <a:lstStyle/>
                    <a:p>
                      <a:r>
                        <a:rPr lang="en-US" sz="10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450% </a:t>
                      </a:r>
                      <a:endParaRPr lang="sr-Latn-RS" sz="1200" dirty="0">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9525" anchor="ctr"/>
                </a:tc>
                <a:extLst>
                  <a:ext uri="{0D108BD9-81ED-4DB2-BD59-A6C34878D82A}">
                    <a16:rowId xmlns:a16="http://schemas.microsoft.com/office/drawing/2014/main" val="233719310"/>
                  </a:ext>
                </a:extLst>
              </a:tr>
              <a:tr h="283311">
                <a:tc>
                  <a:txBody>
                    <a:bodyPr/>
                    <a:lstStyle/>
                    <a:p>
                      <a:r>
                        <a:rPr lang="en-US" sz="1000" b="0" dirty="0">
                          <a:solidFill>
                            <a:srgbClr val="000000"/>
                          </a:solidFill>
                          <a:effectLst/>
                          <a:latin typeface="Roboto Medium" panose="02000000000000000000" pitchFamily="2" charset="0"/>
                          <a:ea typeface="Roboto Medium" panose="02000000000000000000" pitchFamily="2" charset="0"/>
                          <a:cs typeface="Roboto Medium" panose="02000000000000000000" pitchFamily="2" charset="0"/>
                        </a:rPr>
                        <a:t>After Aging (Strength) </a:t>
                      </a:r>
                      <a:endParaRPr lang="sr-Latn-RS" sz="1200" b="0" dirty="0">
                        <a:effectLst/>
                        <a:latin typeface="Roboto Medium" panose="02000000000000000000" pitchFamily="2" charset="0"/>
                        <a:ea typeface="Roboto Medium" panose="02000000000000000000" pitchFamily="2" charset="0"/>
                        <a:cs typeface="Roboto Medium" panose="02000000000000000000" pitchFamily="2" charset="0"/>
                      </a:endParaRPr>
                    </a:p>
                  </a:txBody>
                  <a:tcPr marL="9525" marR="9525" marT="9525" marB="9525" anchor="ctr"/>
                </a:tc>
                <a:tc>
                  <a:txBody>
                    <a:bodyPr/>
                    <a:lstStyle/>
                    <a:p>
                      <a:r>
                        <a:rPr lang="en-US" sz="100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38 Mpa </a:t>
                      </a:r>
                      <a:endParaRPr lang="sr-Latn-RS" sz="1200">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9525" anchor="ctr"/>
                </a:tc>
                <a:tc>
                  <a:txBody>
                    <a:bodyPr/>
                    <a:lstStyle/>
                    <a:p>
                      <a:r>
                        <a:rPr lang="en-US" sz="100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21 Mpa </a:t>
                      </a:r>
                      <a:endParaRPr lang="sr-Latn-RS" sz="1200">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9525" anchor="ctr"/>
                </a:tc>
                <a:tc>
                  <a:txBody>
                    <a:bodyPr/>
                    <a:lstStyle/>
                    <a:p>
                      <a:r>
                        <a:rPr lang="en-US" sz="10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21 </a:t>
                      </a:r>
                      <a:r>
                        <a:rPr lang="en-US" sz="1000" dirty="0" err="1">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Mpa</a:t>
                      </a:r>
                      <a:r>
                        <a:rPr lang="en-US" sz="10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 </a:t>
                      </a:r>
                      <a:endParaRPr lang="sr-Latn-RS" sz="1200" dirty="0">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9525" anchor="ctr"/>
                </a:tc>
                <a:extLst>
                  <a:ext uri="{0D108BD9-81ED-4DB2-BD59-A6C34878D82A}">
                    <a16:rowId xmlns:a16="http://schemas.microsoft.com/office/drawing/2014/main" val="1706406071"/>
                  </a:ext>
                </a:extLst>
              </a:tr>
              <a:tr h="283311">
                <a:tc>
                  <a:txBody>
                    <a:bodyPr/>
                    <a:lstStyle/>
                    <a:p>
                      <a:r>
                        <a:rPr lang="en-US" sz="1000" b="0" dirty="0">
                          <a:solidFill>
                            <a:srgbClr val="000000"/>
                          </a:solidFill>
                          <a:effectLst/>
                          <a:latin typeface="Roboto Medium" panose="02000000000000000000" pitchFamily="2" charset="0"/>
                          <a:ea typeface="Roboto Medium" panose="02000000000000000000" pitchFamily="2" charset="0"/>
                          <a:cs typeface="Roboto Medium" panose="02000000000000000000" pitchFamily="2" charset="0"/>
                        </a:rPr>
                        <a:t>After Aging (Elongation) </a:t>
                      </a:r>
                      <a:endParaRPr lang="sr-Latn-RS" sz="1200" b="0" dirty="0">
                        <a:effectLst/>
                        <a:latin typeface="Roboto Medium" panose="02000000000000000000" pitchFamily="2" charset="0"/>
                        <a:ea typeface="Roboto Medium" panose="02000000000000000000" pitchFamily="2" charset="0"/>
                        <a:cs typeface="Roboto Medium" panose="02000000000000000000" pitchFamily="2" charset="0"/>
                      </a:endParaRPr>
                    </a:p>
                  </a:txBody>
                  <a:tcPr marL="9525" marR="9525" marT="9525" marB="9525" anchor="ctr"/>
                </a:tc>
                <a:tc>
                  <a:txBody>
                    <a:bodyPr/>
                    <a:lstStyle/>
                    <a:p>
                      <a:r>
                        <a:rPr lang="en-US" sz="100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550% </a:t>
                      </a:r>
                      <a:endParaRPr lang="sr-Latn-RS" sz="1200">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9525" anchor="ctr"/>
                </a:tc>
                <a:tc gridSpan="2">
                  <a:txBody>
                    <a:bodyPr/>
                    <a:lstStyle/>
                    <a:p>
                      <a:r>
                        <a:rPr lang="en-US" sz="10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500% 400% </a:t>
                      </a:r>
                      <a:endParaRPr lang="sr-Latn-RS" sz="1200" dirty="0">
                        <a:effectLst/>
                        <a:latin typeface="Roboto Light" panose="02000000000000000000" pitchFamily="2" charset="0"/>
                        <a:ea typeface="Roboto Light" panose="02000000000000000000" pitchFamily="2" charset="0"/>
                        <a:cs typeface="Roboto Light" panose="02000000000000000000" pitchFamily="2" charset="0"/>
                      </a:endParaRPr>
                    </a:p>
                  </a:txBody>
                  <a:tcPr marL="9525" marR="9525" marT="9525" marB="9525" anchor="ctr"/>
                </a:tc>
                <a:tc hMerge="1">
                  <a:txBody>
                    <a:bodyPr/>
                    <a:lstStyle/>
                    <a:p>
                      <a:endParaRPr lang="sr-Latn-RS" dirty="0"/>
                    </a:p>
                  </a:txBody>
                  <a:tcPr/>
                </a:tc>
                <a:extLst>
                  <a:ext uri="{0D108BD9-81ED-4DB2-BD59-A6C34878D82A}">
                    <a16:rowId xmlns:a16="http://schemas.microsoft.com/office/drawing/2014/main" val="2987779213"/>
                  </a:ext>
                </a:extLst>
              </a:tr>
            </a:tbl>
          </a:graphicData>
        </a:graphic>
      </p:graphicFrame>
      <p:pic>
        <p:nvPicPr>
          <p:cNvPr id="2" name="Picture 1">
            <a:extLst>
              <a:ext uri="{FF2B5EF4-FFF2-40B4-BE49-F238E27FC236}">
                <a16:creationId xmlns:a16="http://schemas.microsoft.com/office/drawing/2014/main" id="{224CB109-49D5-2597-AB65-3D430914C733}"/>
              </a:ext>
            </a:extLst>
          </p:cNvPr>
          <p:cNvPicPr>
            <a:picLocks noChangeAspect="1"/>
          </p:cNvPicPr>
          <p:nvPr/>
        </p:nvPicPr>
        <p:blipFill>
          <a:blip r:embed="rId2"/>
          <a:stretch>
            <a:fillRect/>
          </a:stretch>
        </p:blipFill>
        <p:spPr>
          <a:xfrm>
            <a:off x="10153868" y="0"/>
            <a:ext cx="2038132" cy="1672644"/>
          </a:xfrm>
          <a:prstGeom prst="rect">
            <a:avLst/>
          </a:prstGeom>
        </p:spPr>
      </p:pic>
      <p:pic>
        <p:nvPicPr>
          <p:cNvPr id="12" name="Picture 11" descr="A white glove on a hand&#10;&#10;Description automatically generated">
            <a:extLst>
              <a:ext uri="{FF2B5EF4-FFF2-40B4-BE49-F238E27FC236}">
                <a16:creationId xmlns:a16="http://schemas.microsoft.com/office/drawing/2014/main" id="{BD4D1B4F-81E3-3F78-0218-0EDE2BE32F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3527" y="3951071"/>
            <a:ext cx="1590716" cy="2104261"/>
          </a:xfrm>
          <a:prstGeom prst="rect">
            <a:avLst/>
          </a:prstGeom>
        </p:spPr>
      </p:pic>
      <p:pic>
        <p:nvPicPr>
          <p:cNvPr id="14" name="Picture 13" descr="A pair of orange gloves&#10;&#10;Description automatically generated">
            <a:extLst>
              <a:ext uri="{FF2B5EF4-FFF2-40B4-BE49-F238E27FC236}">
                <a16:creationId xmlns:a16="http://schemas.microsoft.com/office/drawing/2014/main" id="{4268D28C-7FFF-26C7-4E8A-6D97729A8D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2460" y="3951072"/>
            <a:ext cx="1547213" cy="2104266"/>
          </a:xfrm>
          <a:prstGeom prst="rect">
            <a:avLst/>
          </a:prstGeom>
        </p:spPr>
      </p:pic>
    </p:spTree>
    <p:extLst>
      <p:ext uri="{BB962C8B-B14F-4D97-AF65-F5344CB8AC3E}">
        <p14:creationId xmlns:p14="http://schemas.microsoft.com/office/powerpoint/2010/main" val="3604834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9E0D67-C358-F205-7294-E1E1A5D0789E}"/>
              </a:ext>
            </a:extLst>
          </p:cNvPr>
          <p:cNvSpPr txBox="1"/>
          <p:nvPr/>
        </p:nvSpPr>
        <p:spPr>
          <a:xfrm>
            <a:off x="716694" y="729049"/>
            <a:ext cx="2347117" cy="646331"/>
          </a:xfrm>
          <a:prstGeom prst="rect">
            <a:avLst/>
          </a:prstGeom>
          <a:noFill/>
        </p:spPr>
        <p:txBody>
          <a:bodyPr wrap="none" rtlCol="0">
            <a:spAutoFit/>
          </a:bodyPr>
          <a:lstStyle/>
          <a:p>
            <a:r>
              <a:rPr lang="en-US" sz="3600" dirty="0">
                <a:solidFill>
                  <a:schemeClr val="accent1">
                    <a:lumMod val="50000"/>
                  </a:schemeClr>
                </a:solidFill>
                <a:latin typeface="Aptos" panose="020B0004020202020204" pitchFamily="34" charset="0"/>
                <a:ea typeface="Times New Roman"/>
                <a:cs typeface="Times New Roman"/>
                <a:sym typeface="Times New Roman"/>
              </a:rPr>
              <a:t>Disclaimer</a:t>
            </a:r>
            <a:endParaRPr lang="en-US" sz="3600" dirty="0">
              <a:solidFill>
                <a:schemeClr val="accent1">
                  <a:lumMod val="50000"/>
                </a:schemeClr>
              </a:solidFill>
              <a:latin typeface="Aptos" panose="020B0004020202020204" pitchFamily="34" charset="0"/>
            </a:endParaRPr>
          </a:p>
        </p:txBody>
      </p:sp>
      <p:pic>
        <p:nvPicPr>
          <p:cNvPr id="6" name="Graphic 5">
            <a:extLst>
              <a:ext uri="{FF2B5EF4-FFF2-40B4-BE49-F238E27FC236}">
                <a16:creationId xmlns:a16="http://schemas.microsoft.com/office/drawing/2014/main" id="{B940BE42-37F4-27EB-0617-6D8A9E9966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01468" y="373879"/>
            <a:ext cx="1474521" cy="1323792"/>
          </a:xfrm>
          <a:prstGeom prst="rect">
            <a:avLst/>
          </a:prstGeom>
        </p:spPr>
      </p:pic>
      <p:sp>
        <p:nvSpPr>
          <p:cNvPr id="7" name="TextBox 6">
            <a:extLst>
              <a:ext uri="{FF2B5EF4-FFF2-40B4-BE49-F238E27FC236}">
                <a16:creationId xmlns:a16="http://schemas.microsoft.com/office/drawing/2014/main" id="{09856973-1288-9738-5AD6-BB94EF348E00}"/>
              </a:ext>
            </a:extLst>
          </p:cNvPr>
          <p:cNvSpPr txBox="1"/>
          <p:nvPr/>
        </p:nvSpPr>
        <p:spPr>
          <a:xfrm>
            <a:off x="716694" y="1305780"/>
            <a:ext cx="10953759" cy="5624617"/>
          </a:xfrm>
          <a:prstGeom prst="rect">
            <a:avLst/>
          </a:prstGeom>
          <a:noFill/>
        </p:spPr>
        <p:txBody>
          <a:bodyPr wrap="square" rtlCol="0">
            <a:spAutoFit/>
          </a:bodyPr>
          <a:lstStyle/>
          <a:p>
            <a:pPr lvl="0">
              <a:lnSpc>
                <a:spcPct val="90000"/>
              </a:lnSpc>
              <a:spcBef>
                <a:spcPts val="300"/>
              </a:spcBef>
              <a:spcAft>
                <a:spcPts val="300"/>
              </a:spcAft>
              <a:buClr>
                <a:schemeClr val="dk1"/>
              </a:buClr>
              <a:buSzPts val="1600"/>
            </a:pPr>
            <a:endParaRPr lang="en-US" sz="1000" b="1" dirty="0">
              <a:solidFill>
                <a:schemeClr val="dk1"/>
              </a:solidFill>
            </a:endParaRPr>
          </a:p>
          <a:p>
            <a:pPr lvl="0">
              <a:lnSpc>
                <a:spcPct val="90000"/>
              </a:lnSpc>
              <a:spcBef>
                <a:spcPts val="300"/>
              </a:spcBef>
              <a:spcAft>
                <a:spcPts val="300"/>
              </a:spcAft>
              <a:buClr>
                <a:schemeClr val="dk1"/>
              </a:buClr>
              <a:buSzPts val="1600"/>
            </a:pPr>
            <a:r>
              <a:rPr lang="en-US" sz="1000" b="1" dirty="0">
                <a:solidFill>
                  <a:schemeClr val="dk1"/>
                </a:solidFill>
              </a:rPr>
              <a:t>Confidential Information Memorandum</a:t>
            </a:r>
          </a:p>
          <a:p>
            <a:pPr lvl="0">
              <a:lnSpc>
                <a:spcPct val="90000"/>
              </a:lnSpc>
              <a:spcBef>
                <a:spcPts val="300"/>
              </a:spcBef>
              <a:spcAft>
                <a:spcPts val="300"/>
              </a:spcAft>
              <a:buClr>
                <a:schemeClr val="dk1"/>
              </a:buClr>
              <a:buSzPts val="1600"/>
            </a:pPr>
            <a:r>
              <a:rPr lang="en-US" sz="1000" dirty="0">
                <a:solidFill>
                  <a:schemeClr val="dk1"/>
                </a:solidFill>
              </a:rPr>
              <a:t>The information contained in this memorandum is confidential and proprietary to Renco LLC (”Renco”, “the Company”), Renco Corporation, American Performance Polymers LLC (“APP”) and RencoMed Corporation (“RencoMed”), together referred to as the “Companies.” This memorandum is being submitted to prospective parties solely for the purpose of evaluating a potential transaction. Confidential use by such parties is with the express understanding that, without the prior written permission of Renco Corporation, American Performance Polymers LLC and RencoMed Corporation such parties will not release this document or discuss the information contained herein or make reproductions of or use this memorandum for any purpose other than evaluating a potential transaction with one or both of the companies.</a:t>
            </a:r>
          </a:p>
          <a:p>
            <a:pPr>
              <a:lnSpc>
                <a:spcPct val="90000"/>
              </a:lnSpc>
              <a:spcBef>
                <a:spcPts val="300"/>
              </a:spcBef>
              <a:spcAft>
                <a:spcPts val="300"/>
              </a:spcAft>
              <a:buClr>
                <a:schemeClr val="dk1"/>
              </a:buClr>
              <a:buSzPts val="1600"/>
            </a:pPr>
            <a:r>
              <a:rPr lang="en-US" sz="1000" b="1" dirty="0">
                <a:solidFill>
                  <a:schemeClr val="dk1"/>
                </a:solidFill>
              </a:rPr>
              <a:t>Disclaimer: Forward Looking Statements</a:t>
            </a:r>
          </a:p>
          <a:p>
            <a:pPr lvl="0">
              <a:lnSpc>
                <a:spcPct val="90000"/>
              </a:lnSpc>
              <a:spcBef>
                <a:spcPts val="300"/>
              </a:spcBef>
              <a:spcAft>
                <a:spcPts val="300"/>
              </a:spcAft>
              <a:buClr>
                <a:schemeClr val="dk1"/>
              </a:buClr>
              <a:buSzPts val="1600"/>
            </a:pPr>
            <a:r>
              <a:rPr lang="en-US" sz="1000" dirty="0">
                <a:solidFill>
                  <a:schemeClr val="dk1"/>
                </a:solidFill>
              </a:rPr>
              <a:t>This document contains "forward-looking statements" as defined in the Private Securities Litigation Reform Act of 1995. Specifically, statements regarding American Performance Polymers or Renco’s future business, business plans, revenue projections, costs, earnings, investments, or other financial items; statements relating to the objectives of management, and statements regarding new products are forward looking statements within the meaning of the safe harbor. These statements are based on management's current expectations and actual results may differ materially from those projected as a result of certain risks and uncertainties, including but not limited to: the growth of the markets addressed by our products and our customers' products, the demand for and market acceptance of our products; our ability to successfully compete in the markets in which we do business; our ability to successfully address the cost structure of our products; the ability to develop and implement new technologies and to obtain protection for the related intellectual property; and our ability to realize financial and strategic benefits of past and future transactions. These forward-looking statements are made only as of the date indicated, and Renco Corporation, American Performance Polymers LLC and RencoMed Corporation disclaims any obligation to update or revise the information contained in any forward-looking statements, whether as a result of new information, future events or otherwise.</a:t>
            </a:r>
          </a:p>
          <a:p>
            <a:pPr>
              <a:lnSpc>
                <a:spcPct val="90000"/>
              </a:lnSpc>
              <a:spcBef>
                <a:spcPts val="300"/>
              </a:spcBef>
              <a:spcAft>
                <a:spcPts val="300"/>
              </a:spcAft>
              <a:buClr>
                <a:schemeClr val="dk1"/>
              </a:buClr>
              <a:buSzPts val="1600"/>
            </a:pPr>
            <a:r>
              <a:rPr lang="en-US" sz="1000" b="1" dirty="0">
                <a:solidFill>
                  <a:schemeClr val="dk1"/>
                </a:solidFill>
              </a:rPr>
              <a:t>Market Data and Forecasts</a:t>
            </a:r>
          </a:p>
          <a:p>
            <a:pPr>
              <a:spcBef>
                <a:spcPts val="300"/>
              </a:spcBef>
              <a:spcAft>
                <a:spcPts val="300"/>
              </a:spcAft>
            </a:pPr>
            <a:r>
              <a:rPr lang="en-US" sz="1000" dirty="0">
                <a:solidFill>
                  <a:schemeClr val="dk1"/>
                </a:solidFill>
              </a:rPr>
              <a:t>The information in this presentation contains market data and industry forecasts and projections, including data from publicly available information and industry publications. These sources generally state that the information they provide has been obtained from sources believed to be reliable, but that the accuracy and completeness of such information is not guaranteed. In addition, their presentation includes management forecasts and projections as to the company’s performance and financial condition. The forecasts and projections are based on available information and the preparers’ experience and there can be no assurance that any of the forecasts or projections will be achieved. Management of the Company believes that the surveys and market research others have performed are reliable, but the Company has not independently investigated or verified this information. Forecasts and other forward-looking information contained herein are subject to the same qualifications and uncertainties as the other forward-looking statements contained in this presentation.</a:t>
            </a:r>
          </a:p>
          <a:p>
            <a:pPr>
              <a:lnSpc>
                <a:spcPct val="90000"/>
              </a:lnSpc>
              <a:spcBef>
                <a:spcPts val="300"/>
              </a:spcBef>
              <a:spcAft>
                <a:spcPts val="300"/>
              </a:spcAft>
              <a:buClr>
                <a:schemeClr val="dk1"/>
              </a:buClr>
              <a:buSzPts val="1600"/>
            </a:pPr>
            <a:r>
              <a:rPr lang="en-US" sz="1000" b="1" dirty="0">
                <a:solidFill>
                  <a:schemeClr val="dk1"/>
                </a:solidFill>
              </a:rPr>
              <a:t>Cautionary Statements</a:t>
            </a:r>
          </a:p>
          <a:p>
            <a:pPr>
              <a:spcBef>
                <a:spcPts val="300"/>
              </a:spcBef>
              <a:spcAft>
                <a:spcPts val="300"/>
              </a:spcAft>
            </a:pPr>
            <a:r>
              <a:rPr lang="en-US" sz="1000" dirty="0">
                <a:solidFill>
                  <a:schemeClr val="dk1"/>
                </a:solidFill>
              </a:rPr>
              <a:t>Statements made in this presentation have not been fully evaluated or reviewed in any way by the United States Securities and Exchange Commission, the United States Department of Health &amp; Human Services, or any other similar government agency or regulatory body. The statements in this presentation are for educational, informational purposes only and not intended for consumers or vendors.</a:t>
            </a:r>
          </a:p>
          <a:p>
            <a:pPr>
              <a:spcBef>
                <a:spcPts val="300"/>
              </a:spcBef>
              <a:spcAft>
                <a:spcPts val="300"/>
              </a:spcAft>
            </a:pPr>
            <a:endParaRPr lang="en-US" sz="1000" dirty="0">
              <a:solidFill>
                <a:schemeClr val="dk1"/>
              </a:solidFill>
            </a:endParaRPr>
          </a:p>
          <a:p>
            <a:pPr marL="342900" indent="-342900">
              <a:spcBef>
                <a:spcPts val="300"/>
              </a:spcBef>
              <a:spcAft>
                <a:spcPts val="300"/>
              </a:spcAft>
              <a:buFont typeface="Wingdings" panose="05000000000000000000" pitchFamily="2" charset="2"/>
              <a:buChar char="§"/>
            </a:pPr>
            <a:endParaRPr lang="en-US" sz="1000" dirty="0">
              <a:solidFill>
                <a:schemeClr val="dk1"/>
              </a:solidFill>
            </a:endParaRPr>
          </a:p>
          <a:p>
            <a:pPr>
              <a:spcBef>
                <a:spcPts val="300"/>
              </a:spcBef>
              <a:spcAft>
                <a:spcPts val="300"/>
              </a:spcAft>
            </a:pPr>
            <a:r>
              <a:rPr lang="en-US" sz="1000" dirty="0">
                <a:solidFill>
                  <a:schemeClr val="dk1"/>
                </a:solidFill>
              </a:rPr>
              <a:t>© 2022, Renco.. All rights reserved.</a:t>
            </a:r>
          </a:p>
          <a:p>
            <a:endParaRPr lang="en-US" sz="2000" dirty="0">
              <a:latin typeface="Aptos Narrow" panose="020B0004020202020204" pitchFamily="34" charset="0"/>
            </a:endParaRPr>
          </a:p>
        </p:txBody>
      </p:sp>
      <p:sp>
        <p:nvSpPr>
          <p:cNvPr id="2" name="TextBox 1">
            <a:extLst>
              <a:ext uri="{FF2B5EF4-FFF2-40B4-BE49-F238E27FC236}">
                <a16:creationId xmlns:a16="http://schemas.microsoft.com/office/drawing/2014/main" id="{3CB3D721-23CE-6C86-0979-177E75FE3CEF}"/>
              </a:ext>
            </a:extLst>
          </p:cNvPr>
          <p:cNvSpPr txBox="1"/>
          <p:nvPr/>
        </p:nvSpPr>
        <p:spPr>
          <a:xfrm>
            <a:off x="3699350" y="6544172"/>
            <a:ext cx="5270995" cy="215444"/>
          </a:xfrm>
          <a:prstGeom prst="rect">
            <a:avLst/>
          </a:prstGeom>
          <a:noFill/>
        </p:spPr>
        <p:txBody>
          <a:bodyPr wrap="none" rtlCol="0">
            <a:spAutoFit/>
          </a:bodyPr>
          <a:lstStyle/>
          <a:p>
            <a:r>
              <a:rPr lang="en-US" sz="800" b="0" i="0" u="none" strike="noStrike" cap="none" dirty="0">
                <a:solidFill>
                  <a:schemeClr val="dk1"/>
                </a:solidFill>
                <a:latin typeface="Mulish"/>
                <a:ea typeface="Mulish"/>
                <a:cs typeface="Mulish"/>
                <a:sym typeface="Mulish"/>
              </a:rPr>
              <a:t>CONFIDENTIAL PROPERTY OF </a:t>
            </a:r>
            <a:r>
              <a:rPr lang="en-US" sz="800" dirty="0">
                <a:solidFill>
                  <a:schemeClr val="dk1"/>
                </a:solidFill>
                <a:latin typeface="Mulish"/>
                <a:ea typeface="Mulish"/>
                <a:cs typeface="Mulish"/>
                <a:sym typeface="Mulish"/>
              </a:rPr>
              <a:t>RENCO LLC</a:t>
            </a:r>
            <a:r>
              <a:rPr lang="en-US" sz="800" b="0" i="0" u="none" strike="noStrike" cap="none" dirty="0">
                <a:solidFill>
                  <a:schemeClr val="dk1"/>
                </a:solidFill>
                <a:latin typeface="Mulish"/>
                <a:ea typeface="Mulish"/>
                <a:cs typeface="Mulish"/>
                <a:sym typeface="Mulish"/>
              </a:rPr>
              <a:t>. DO NOT REPRODUCE WITHOUT EXPRESS PERMISSION OF RENCO  CORPORATION</a:t>
            </a:r>
            <a:endParaRPr lang="en-US" sz="8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87899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2215E84-74A1-47E9-896A-66C19532D5BA}"/>
              </a:ext>
            </a:extLst>
          </p:cNvPr>
          <p:cNvSpPr txBox="1"/>
          <p:nvPr/>
        </p:nvSpPr>
        <p:spPr>
          <a:xfrm>
            <a:off x="609600" y="535236"/>
            <a:ext cx="4410075" cy="707886"/>
          </a:xfrm>
          <a:prstGeom prst="rect">
            <a:avLst/>
          </a:prstGeom>
          <a:noFill/>
        </p:spPr>
        <p:txBody>
          <a:bodyPr wrap="square" rtlCol="0">
            <a:spAutoFit/>
          </a:bodyPr>
          <a:lstStyle>
            <a:defPPr>
              <a:defRPr lang="sr-Latn-RS"/>
            </a:defPPr>
            <a:lvl1pPr>
              <a:defRPr sz="4000" b="1">
                <a:solidFill>
                  <a:srgbClr val="6476E7"/>
                </a:solidFill>
                <a:latin typeface="Roboto Black" panose="02000000000000000000" pitchFamily="2" charset="0"/>
                <a:ea typeface="Roboto Black" panose="02000000000000000000" pitchFamily="2" charset="0"/>
                <a:cs typeface="Roboto Black" panose="02000000000000000000" pitchFamily="2" charset="0"/>
              </a:defRPr>
            </a:lvl1pPr>
          </a:lstStyle>
          <a:p>
            <a:r>
              <a:rPr lang="en-US" dirty="0">
                <a:solidFill>
                  <a:srgbClr val="4B6FC9"/>
                </a:solidFill>
              </a:rPr>
              <a:t>Opportunity</a:t>
            </a:r>
            <a:endParaRPr lang="sr-Latn-RS" dirty="0">
              <a:solidFill>
                <a:srgbClr val="4B6FC9"/>
              </a:solidFill>
            </a:endParaRPr>
          </a:p>
        </p:txBody>
      </p:sp>
      <p:sp>
        <p:nvSpPr>
          <p:cNvPr id="16" name="TextBox 15">
            <a:extLst>
              <a:ext uri="{FF2B5EF4-FFF2-40B4-BE49-F238E27FC236}">
                <a16:creationId xmlns:a16="http://schemas.microsoft.com/office/drawing/2014/main" id="{1129C844-D815-4143-B105-DC94EEC26618}"/>
              </a:ext>
            </a:extLst>
          </p:cNvPr>
          <p:cNvSpPr txBox="1"/>
          <p:nvPr/>
        </p:nvSpPr>
        <p:spPr>
          <a:xfrm>
            <a:off x="609601" y="6147565"/>
            <a:ext cx="1790700" cy="276999"/>
          </a:xfrm>
          <a:prstGeom prst="rect">
            <a:avLst/>
          </a:prstGeom>
          <a:noFill/>
        </p:spPr>
        <p:txBody>
          <a:bodyPr wrap="square" rtlCol="0">
            <a:spAutoFit/>
          </a:bodyPr>
          <a:lstStyle/>
          <a:p>
            <a:r>
              <a:rPr lang="en-US" sz="1200" b="1" dirty="0">
                <a:solidFill>
                  <a:srgbClr val="4B6FC9"/>
                </a:solidFill>
                <a:latin typeface="Roboto Light" panose="02000000000000000000" pitchFamily="2" charset="0"/>
                <a:ea typeface="Roboto Light" panose="02000000000000000000" pitchFamily="2" charset="0"/>
                <a:cs typeface="Roboto Light" panose="02000000000000000000" pitchFamily="2" charset="0"/>
              </a:rPr>
              <a:t>rencogloves.com</a:t>
            </a:r>
            <a:endParaRPr lang="sr-Latn-RS" sz="1200" b="1" dirty="0">
              <a:solidFill>
                <a:srgbClr val="4B6FC9"/>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17" name="Straight Connector 16">
            <a:extLst>
              <a:ext uri="{FF2B5EF4-FFF2-40B4-BE49-F238E27FC236}">
                <a16:creationId xmlns:a16="http://schemas.microsoft.com/office/drawing/2014/main" id="{0ED9FB41-F438-43C7-95E3-2FFBB330E40A}"/>
              </a:ext>
            </a:extLst>
          </p:cNvPr>
          <p:cNvCxnSpPr>
            <a:cxnSpLocks/>
          </p:cNvCxnSpPr>
          <p:nvPr/>
        </p:nvCxnSpPr>
        <p:spPr>
          <a:xfrm>
            <a:off x="1952625" y="6286500"/>
            <a:ext cx="9334500" cy="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E495F6A-596C-47DD-B920-CF276B1F0AF3}"/>
              </a:ext>
            </a:extLst>
          </p:cNvPr>
          <p:cNvSpPr txBox="1"/>
          <p:nvPr/>
        </p:nvSpPr>
        <p:spPr>
          <a:xfrm>
            <a:off x="11391899" y="6147565"/>
            <a:ext cx="285749" cy="276999"/>
          </a:xfrm>
          <a:prstGeom prst="rect">
            <a:avLst/>
          </a:prstGeom>
          <a:noFill/>
        </p:spPr>
        <p:txBody>
          <a:bodyPr wrap="square" rtlCol="0">
            <a:spAutoFit/>
          </a:bodyPr>
          <a:lstStyle/>
          <a:p>
            <a:fld id="{EB2AEB71-B72F-43CF-B0C2-2AC7548EB8B0}" type="slidenum">
              <a:rPr lang="en-US" sz="1200" b="1" smtClean="0">
                <a:solidFill>
                  <a:srgbClr val="4B6FC9"/>
                </a:solidFill>
                <a:latin typeface="Roboto Light" panose="02000000000000000000" pitchFamily="2" charset="0"/>
                <a:ea typeface="Roboto Light" panose="02000000000000000000" pitchFamily="2" charset="0"/>
                <a:cs typeface="Roboto Light" panose="02000000000000000000" pitchFamily="2" charset="0"/>
              </a:rPr>
              <a:t>3</a:t>
            </a:fld>
            <a:endParaRPr lang="sr-Latn-RS" sz="1200" b="1" dirty="0">
              <a:solidFill>
                <a:srgbClr val="4B6FC9"/>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7" name="TextBox 6">
            <a:extLst>
              <a:ext uri="{FF2B5EF4-FFF2-40B4-BE49-F238E27FC236}">
                <a16:creationId xmlns:a16="http://schemas.microsoft.com/office/drawing/2014/main" id="{75B4419A-5814-4B9C-B058-86B556AE6DAE}"/>
              </a:ext>
            </a:extLst>
          </p:cNvPr>
          <p:cNvSpPr txBox="1"/>
          <p:nvPr/>
        </p:nvSpPr>
        <p:spPr>
          <a:xfrm>
            <a:off x="5593867" y="2241317"/>
            <a:ext cx="4510253" cy="1015663"/>
          </a:xfrm>
          <a:prstGeom prst="rect">
            <a:avLst/>
          </a:prstGeom>
          <a:noFill/>
        </p:spPr>
        <p:txBody>
          <a:bodyPr wrap="square" rtlCol="0">
            <a:spAutoFit/>
          </a:bodyPr>
          <a:lstStyle/>
          <a:p>
            <a:r>
              <a:rPr lang="en-US" sz="1200" dirty="0">
                <a:latin typeface="Roboto Light" panose="02000000000000000000" pitchFamily="2" charset="0"/>
                <a:ea typeface="Roboto Light" panose="02000000000000000000" pitchFamily="2" charset="0"/>
                <a:cs typeface="Roboto Light" panose="02000000000000000000" pitchFamily="2" charset="0"/>
              </a:rPr>
              <a:t>The global nitrile gloves market size was estimated at USD 3.12 billion in 2019 and reached USD 5.04 billion in 2025. b. The nitrile gloves market has been expected to grow at a compound annual growth rate of </a:t>
            </a:r>
            <a:r>
              <a:rPr lang="en-US" sz="1200" b="1" dirty="0">
                <a:latin typeface="Roboto Light" panose="02000000000000000000" pitchFamily="2" charset="0"/>
                <a:ea typeface="Roboto Light" panose="02000000000000000000" pitchFamily="2" charset="0"/>
                <a:cs typeface="Roboto Light" panose="02000000000000000000" pitchFamily="2" charset="0"/>
              </a:rPr>
              <a:t>14.1%</a:t>
            </a:r>
            <a:r>
              <a:rPr lang="en-US" sz="1200" dirty="0">
                <a:latin typeface="Roboto Light" panose="02000000000000000000" pitchFamily="2" charset="0"/>
                <a:ea typeface="Roboto Light" panose="02000000000000000000" pitchFamily="2" charset="0"/>
                <a:cs typeface="Roboto Light" panose="02000000000000000000" pitchFamily="2" charset="0"/>
              </a:rPr>
              <a:t> from 2020 to 2027 to reach USD </a:t>
            </a:r>
            <a:r>
              <a:rPr lang="en-US" sz="1200" b="1" dirty="0">
                <a:latin typeface="Roboto Light" panose="02000000000000000000" pitchFamily="2" charset="0"/>
                <a:ea typeface="Roboto Light" panose="02000000000000000000" pitchFamily="2" charset="0"/>
                <a:cs typeface="Roboto Light" panose="02000000000000000000" pitchFamily="2" charset="0"/>
              </a:rPr>
              <a:t>8.98 billion by 2027</a:t>
            </a:r>
            <a:r>
              <a:rPr lang="en-US" sz="1200" dirty="0">
                <a:latin typeface="Roboto Light" panose="02000000000000000000" pitchFamily="2" charset="0"/>
                <a:ea typeface="Roboto Light" panose="02000000000000000000" pitchFamily="2" charset="0"/>
                <a:cs typeface="Roboto Light" panose="02000000000000000000" pitchFamily="2" charset="0"/>
              </a:rPr>
              <a:t>.</a:t>
            </a:r>
            <a:endParaRPr lang="sr-Latn-RS" sz="1200" dirty="0">
              <a:latin typeface="Roboto Light" panose="02000000000000000000" pitchFamily="2" charset="0"/>
              <a:ea typeface="Roboto Light" panose="02000000000000000000" pitchFamily="2" charset="0"/>
              <a:cs typeface="Roboto Light" panose="02000000000000000000" pitchFamily="2" charset="0"/>
            </a:endParaRPr>
          </a:p>
        </p:txBody>
      </p:sp>
      <p:pic>
        <p:nvPicPr>
          <p:cNvPr id="3" name="Picture 2">
            <a:extLst>
              <a:ext uri="{FF2B5EF4-FFF2-40B4-BE49-F238E27FC236}">
                <a16:creationId xmlns:a16="http://schemas.microsoft.com/office/drawing/2014/main" id="{8D1F499F-2150-4AD7-9195-87AEA939C150}"/>
              </a:ext>
            </a:extLst>
          </p:cNvPr>
          <p:cNvPicPr>
            <a:picLocks noChangeAspect="1"/>
          </p:cNvPicPr>
          <p:nvPr/>
        </p:nvPicPr>
        <p:blipFill>
          <a:blip r:embed="rId2"/>
          <a:stretch>
            <a:fillRect/>
          </a:stretch>
        </p:blipFill>
        <p:spPr>
          <a:xfrm>
            <a:off x="1086219" y="1747371"/>
            <a:ext cx="3816104" cy="3558898"/>
          </a:xfrm>
          <a:prstGeom prst="rect">
            <a:avLst/>
          </a:prstGeom>
        </p:spPr>
      </p:pic>
      <p:sp>
        <p:nvSpPr>
          <p:cNvPr id="11" name="TextBox 10">
            <a:extLst>
              <a:ext uri="{FF2B5EF4-FFF2-40B4-BE49-F238E27FC236}">
                <a16:creationId xmlns:a16="http://schemas.microsoft.com/office/drawing/2014/main" id="{6547A0BF-506F-41F8-8E50-E1F266DC9C38}"/>
              </a:ext>
            </a:extLst>
          </p:cNvPr>
          <p:cNvSpPr txBox="1"/>
          <p:nvPr/>
        </p:nvSpPr>
        <p:spPr>
          <a:xfrm>
            <a:off x="5593867" y="3526820"/>
            <a:ext cx="4510253" cy="1384995"/>
          </a:xfrm>
          <a:prstGeom prst="rect">
            <a:avLst/>
          </a:prstGeom>
          <a:noFill/>
        </p:spPr>
        <p:txBody>
          <a:bodyPr wrap="square" rtlCol="0">
            <a:spAutoFit/>
          </a:bodyPr>
          <a:lstStyle/>
          <a:p>
            <a:r>
              <a:rPr lang="en-US" sz="1200" dirty="0">
                <a:latin typeface="Roboto Light" panose="02000000000000000000" pitchFamily="2" charset="0"/>
                <a:ea typeface="Roboto Light" panose="02000000000000000000" pitchFamily="2" charset="0"/>
                <a:cs typeface="Roboto Light" panose="02000000000000000000" pitchFamily="2" charset="0"/>
              </a:rPr>
              <a:t>North America dominated the nitrile gloves market with a share of </a:t>
            </a:r>
            <a:r>
              <a:rPr lang="en-US" sz="1200" b="1" dirty="0">
                <a:latin typeface="Roboto Light" panose="02000000000000000000" pitchFamily="2" charset="0"/>
                <a:ea typeface="Roboto Light" panose="02000000000000000000" pitchFamily="2" charset="0"/>
                <a:cs typeface="Roboto Light" panose="02000000000000000000" pitchFamily="2" charset="0"/>
              </a:rPr>
              <a:t>35.6% </a:t>
            </a:r>
            <a:r>
              <a:rPr lang="en-US" sz="1200" dirty="0">
                <a:latin typeface="Roboto Light" panose="02000000000000000000" pitchFamily="2" charset="0"/>
                <a:ea typeface="Roboto Light" panose="02000000000000000000" pitchFamily="2" charset="0"/>
                <a:cs typeface="Roboto Light" panose="02000000000000000000" pitchFamily="2" charset="0"/>
              </a:rPr>
              <a:t>in 2019 owing to the increasing demand from the healthcare industry and growing awareness pertaining to workplace purity and safety.  Key factors driving the glove market include rising demand for disposable gloves across the all industries along with increasing demand in the medical sectors  since the outbreak of the COVID-19 pandemic.</a:t>
            </a:r>
            <a:endParaRPr lang="sr-Latn-RS" sz="1200" dirty="0">
              <a:latin typeface="Roboto Light" panose="02000000000000000000" pitchFamily="2" charset="0"/>
              <a:ea typeface="Roboto Light" panose="02000000000000000000" pitchFamily="2" charset="0"/>
              <a:cs typeface="Roboto Light" panose="02000000000000000000" pitchFamily="2" charset="0"/>
            </a:endParaRPr>
          </a:p>
        </p:txBody>
      </p:sp>
      <p:pic>
        <p:nvPicPr>
          <p:cNvPr id="2" name="Picture 1">
            <a:extLst>
              <a:ext uri="{FF2B5EF4-FFF2-40B4-BE49-F238E27FC236}">
                <a16:creationId xmlns:a16="http://schemas.microsoft.com/office/drawing/2014/main" id="{3D0FCDD4-C2E9-D29E-43D6-516F57FADC76}"/>
              </a:ext>
            </a:extLst>
          </p:cNvPr>
          <p:cNvPicPr>
            <a:picLocks noChangeAspect="1"/>
          </p:cNvPicPr>
          <p:nvPr/>
        </p:nvPicPr>
        <p:blipFill>
          <a:blip r:embed="rId3"/>
          <a:stretch>
            <a:fillRect/>
          </a:stretch>
        </p:blipFill>
        <p:spPr>
          <a:xfrm>
            <a:off x="10047326" y="-13408"/>
            <a:ext cx="2144674" cy="1760080"/>
          </a:xfrm>
          <a:prstGeom prst="rect">
            <a:avLst/>
          </a:prstGeom>
        </p:spPr>
      </p:pic>
    </p:spTree>
    <p:extLst>
      <p:ext uri="{BB962C8B-B14F-4D97-AF65-F5344CB8AC3E}">
        <p14:creationId xmlns:p14="http://schemas.microsoft.com/office/powerpoint/2010/main" val="1607163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D85ABCB1-D78D-491A-93BF-B9A8A98F3DEC}"/>
              </a:ext>
            </a:extLst>
          </p:cNvPr>
          <p:cNvPicPr>
            <a:picLocks noChangeAspect="1"/>
          </p:cNvPicPr>
          <p:nvPr/>
        </p:nvPicPr>
        <p:blipFill>
          <a:blip r:embed="rId2"/>
          <a:stretch>
            <a:fillRect/>
          </a:stretch>
        </p:blipFill>
        <p:spPr>
          <a:xfrm>
            <a:off x="189531" y="2291258"/>
            <a:ext cx="5997921" cy="3243441"/>
          </a:xfrm>
          <a:prstGeom prst="rect">
            <a:avLst/>
          </a:prstGeom>
        </p:spPr>
      </p:pic>
      <p:sp>
        <p:nvSpPr>
          <p:cNvPr id="7" name="TextBox 6">
            <a:extLst>
              <a:ext uri="{FF2B5EF4-FFF2-40B4-BE49-F238E27FC236}">
                <a16:creationId xmlns:a16="http://schemas.microsoft.com/office/drawing/2014/main" id="{304B93D2-3EEB-4B17-80BC-13C6C0D3984A}"/>
              </a:ext>
            </a:extLst>
          </p:cNvPr>
          <p:cNvSpPr txBox="1"/>
          <p:nvPr/>
        </p:nvSpPr>
        <p:spPr>
          <a:xfrm>
            <a:off x="609600" y="535236"/>
            <a:ext cx="6991350" cy="707886"/>
          </a:xfrm>
          <a:prstGeom prst="rect">
            <a:avLst/>
          </a:prstGeom>
          <a:noFill/>
        </p:spPr>
        <p:txBody>
          <a:bodyPr wrap="square" rtlCol="0">
            <a:spAutoFit/>
          </a:bodyPr>
          <a:lstStyle/>
          <a:p>
            <a:r>
              <a:rPr lang="en-US" sz="4000" b="1" dirty="0">
                <a:solidFill>
                  <a:srgbClr val="4B6FC9"/>
                </a:solidFill>
                <a:latin typeface="Roboto Black" panose="02000000000000000000" pitchFamily="2" charset="0"/>
                <a:ea typeface="Roboto Black" panose="02000000000000000000" pitchFamily="2" charset="0"/>
                <a:cs typeface="Roboto Black" panose="02000000000000000000" pitchFamily="2" charset="0"/>
              </a:rPr>
              <a:t>Market</a:t>
            </a:r>
            <a:endParaRPr lang="sr-Latn-RS" sz="4000" b="1" dirty="0">
              <a:solidFill>
                <a:srgbClr val="4B6FC9"/>
              </a:solidFill>
              <a:latin typeface="Roboto Black" panose="02000000000000000000" pitchFamily="2" charset="0"/>
              <a:ea typeface="Roboto Black" panose="02000000000000000000" pitchFamily="2" charset="0"/>
              <a:cs typeface="Roboto Black" panose="02000000000000000000" pitchFamily="2" charset="0"/>
            </a:endParaRPr>
          </a:p>
        </p:txBody>
      </p:sp>
      <p:sp>
        <p:nvSpPr>
          <p:cNvPr id="15" name="TextBox 14">
            <a:extLst>
              <a:ext uri="{FF2B5EF4-FFF2-40B4-BE49-F238E27FC236}">
                <a16:creationId xmlns:a16="http://schemas.microsoft.com/office/drawing/2014/main" id="{3A530811-BDFA-4CD6-9791-1060BA14735A}"/>
              </a:ext>
            </a:extLst>
          </p:cNvPr>
          <p:cNvSpPr txBox="1"/>
          <p:nvPr/>
        </p:nvSpPr>
        <p:spPr>
          <a:xfrm>
            <a:off x="642935" y="1556068"/>
            <a:ext cx="5047646" cy="338554"/>
          </a:xfrm>
          <a:prstGeom prst="rect">
            <a:avLst/>
          </a:prstGeom>
          <a:noFill/>
        </p:spPr>
        <p:txBody>
          <a:bodyPr wrap="square" rtlCol="0">
            <a:spAutoFit/>
          </a:bodyPr>
          <a:lstStyle/>
          <a:p>
            <a:r>
              <a:rPr lang="en-US" sz="1600" b="1" dirty="0">
                <a:latin typeface="Roboto" panose="02000000000000000000" pitchFamily="2" charset="0"/>
                <a:ea typeface="Roboto" panose="02000000000000000000" pitchFamily="2" charset="0"/>
                <a:cs typeface="Roboto" panose="02000000000000000000" pitchFamily="2" charset="0"/>
              </a:rPr>
              <a:t>U.S. Gloves Market Growth and Shortages 2021-27</a:t>
            </a:r>
            <a:endParaRPr lang="sr-Latn-RS" sz="1600" b="1" dirty="0">
              <a:latin typeface="Roboto" panose="02000000000000000000" pitchFamily="2" charset="0"/>
              <a:ea typeface="Roboto" panose="02000000000000000000" pitchFamily="2" charset="0"/>
              <a:cs typeface="Roboto" panose="02000000000000000000" pitchFamily="2" charset="0"/>
            </a:endParaRPr>
          </a:p>
        </p:txBody>
      </p:sp>
      <p:sp>
        <p:nvSpPr>
          <p:cNvPr id="16" name="TextBox 15">
            <a:extLst>
              <a:ext uri="{FF2B5EF4-FFF2-40B4-BE49-F238E27FC236}">
                <a16:creationId xmlns:a16="http://schemas.microsoft.com/office/drawing/2014/main" id="{4D43B23C-C7DB-404F-A013-5FDB896399F9}"/>
              </a:ext>
            </a:extLst>
          </p:cNvPr>
          <p:cNvSpPr txBox="1"/>
          <p:nvPr/>
        </p:nvSpPr>
        <p:spPr>
          <a:xfrm>
            <a:off x="609600" y="5644787"/>
            <a:ext cx="3362325" cy="230832"/>
          </a:xfrm>
          <a:prstGeom prst="rect">
            <a:avLst/>
          </a:prstGeom>
          <a:noFill/>
        </p:spPr>
        <p:txBody>
          <a:bodyPr wrap="square" rtlCol="0">
            <a:spAutoFit/>
          </a:bodyPr>
          <a:lstStyle/>
          <a:p>
            <a:r>
              <a:rPr lang="en-US" sz="900" dirty="0">
                <a:solidFill>
                  <a:schemeClr val="bg1">
                    <a:lumMod val="50000"/>
                  </a:schemeClr>
                </a:solidFill>
                <a:latin typeface="Roboto Light" panose="02000000000000000000" pitchFamily="2" charset="0"/>
                <a:ea typeface="Roboto Light" panose="02000000000000000000" pitchFamily="2" charset="0"/>
                <a:cs typeface="Roboto Light" panose="02000000000000000000" pitchFamily="2" charset="0"/>
              </a:rPr>
              <a:t>Source: Market Research</a:t>
            </a:r>
            <a:endParaRPr lang="sr-Latn-RS" sz="900" dirty="0">
              <a:solidFill>
                <a:schemeClr val="bg1">
                  <a:lumMod val="50000"/>
                </a:schemeClr>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20" name="TextBox 19">
            <a:extLst>
              <a:ext uri="{FF2B5EF4-FFF2-40B4-BE49-F238E27FC236}">
                <a16:creationId xmlns:a16="http://schemas.microsoft.com/office/drawing/2014/main" id="{23695C08-F017-4043-B9A8-FEB3ADBDE5E2}"/>
              </a:ext>
            </a:extLst>
          </p:cNvPr>
          <p:cNvSpPr txBox="1"/>
          <p:nvPr/>
        </p:nvSpPr>
        <p:spPr>
          <a:xfrm>
            <a:off x="642935" y="1873394"/>
            <a:ext cx="5091115" cy="307777"/>
          </a:xfrm>
          <a:prstGeom prst="rect">
            <a:avLst/>
          </a:prstGeom>
          <a:noFill/>
        </p:spPr>
        <p:txBody>
          <a:bodyPr wrap="square" rtlCol="0">
            <a:spAutoFit/>
          </a:bodyPr>
          <a:lstStyle/>
          <a:p>
            <a:r>
              <a:rPr lang="en-US" sz="1400" dirty="0">
                <a:latin typeface="Roboto" panose="02000000000000000000" pitchFamily="2" charset="0"/>
                <a:ea typeface="Roboto" panose="02000000000000000000" pitchFamily="2" charset="0"/>
                <a:cs typeface="Roboto" panose="02000000000000000000" pitchFamily="2" charset="0"/>
              </a:rPr>
              <a:t>Post-Pandemic: Rapidly Increasing Global Demand </a:t>
            </a:r>
            <a:endParaRPr lang="sr-Latn-RS" sz="1400" dirty="0">
              <a:latin typeface="Roboto" panose="02000000000000000000" pitchFamily="2" charset="0"/>
              <a:ea typeface="Roboto" panose="02000000000000000000" pitchFamily="2" charset="0"/>
              <a:cs typeface="Roboto" panose="02000000000000000000" pitchFamily="2" charset="0"/>
            </a:endParaRPr>
          </a:p>
        </p:txBody>
      </p:sp>
      <p:sp>
        <p:nvSpPr>
          <p:cNvPr id="33" name="TextBox 32">
            <a:extLst>
              <a:ext uri="{FF2B5EF4-FFF2-40B4-BE49-F238E27FC236}">
                <a16:creationId xmlns:a16="http://schemas.microsoft.com/office/drawing/2014/main" id="{4BC6D606-3062-4957-9209-39861F32F2B1}"/>
              </a:ext>
            </a:extLst>
          </p:cNvPr>
          <p:cNvSpPr txBox="1"/>
          <p:nvPr/>
        </p:nvSpPr>
        <p:spPr>
          <a:xfrm>
            <a:off x="609601" y="6147565"/>
            <a:ext cx="1790700" cy="276999"/>
          </a:xfrm>
          <a:prstGeom prst="rect">
            <a:avLst/>
          </a:prstGeom>
          <a:noFill/>
        </p:spPr>
        <p:txBody>
          <a:bodyPr wrap="square" rtlCol="0">
            <a:spAutoFit/>
          </a:bodyPr>
          <a:lstStyle/>
          <a:p>
            <a:r>
              <a:rPr lang="en-US" sz="1200" b="1" dirty="0">
                <a:solidFill>
                  <a:srgbClr val="4B6FC9"/>
                </a:solidFill>
                <a:latin typeface="Roboto Light" panose="02000000000000000000" pitchFamily="2" charset="0"/>
                <a:ea typeface="Roboto Light" panose="02000000000000000000" pitchFamily="2" charset="0"/>
                <a:cs typeface="Roboto Light" panose="02000000000000000000" pitchFamily="2" charset="0"/>
              </a:rPr>
              <a:t>rencogloves.com</a:t>
            </a:r>
            <a:endParaRPr lang="sr-Latn-RS" sz="1200" b="1" dirty="0">
              <a:solidFill>
                <a:srgbClr val="4B6FC9"/>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34" name="Straight Connector 33">
            <a:extLst>
              <a:ext uri="{FF2B5EF4-FFF2-40B4-BE49-F238E27FC236}">
                <a16:creationId xmlns:a16="http://schemas.microsoft.com/office/drawing/2014/main" id="{1F1EBA17-536F-4A1C-B87A-F8B48D225EDB}"/>
              </a:ext>
            </a:extLst>
          </p:cNvPr>
          <p:cNvCxnSpPr>
            <a:cxnSpLocks/>
          </p:cNvCxnSpPr>
          <p:nvPr/>
        </p:nvCxnSpPr>
        <p:spPr>
          <a:xfrm>
            <a:off x="1952625" y="6286500"/>
            <a:ext cx="9334500" cy="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76AAC14-4D9C-4E6E-A924-1CB1A0AAE18B}"/>
              </a:ext>
            </a:extLst>
          </p:cNvPr>
          <p:cNvSpPr txBox="1"/>
          <p:nvPr/>
        </p:nvSpPr>
        <p:spPr>
          <a:xfrm>
            <a:off x="11391899" y="6147565"/>
            <a:ext cx="285749" cy="276999"/>
          </a:xfrm>
          <a:prstGeom prst="rect">
            <a:avLst/>
          </a:prstGeom>
          <a:noFill/>
        </p:spPr>
        <p:txBody>
          <a:bodyPr wrap="square" rtlCol="0">
            <a:spAutoFit/>
          </a:bodyPr>
          <a:lstStyle/>
          <a:p>
            <a:fld id="{EB2AEB71-B72F-43CF-B0C2-2AC7548EB8B0}" type="slidenum">
              <a:rPr lang="en-US" sz="1200" b="1" smtClean="0">
                <a:solidFill>
                  <a:srgbClr val="4B6FC9"/>
                </a:solidFill>
                <a:latin typeface="Roboto Light" panose="02000000000000000000" pitchFamily="2" charset="0"/>
                <a:ea typeface="Roboto Light" panose="02000000000000000000" pitchFamily="2" charset="0"/>
                <a:cs typeface="Roboto Light" panose="02000000000000000000" pitchFamily="2" charset="0"/>
              </a:rPr>
              <a:t>4</a:t>
            </a:fld>
            <a:endParaRPr lang="sr-Latn-RS" sz="1200" b="1" dirty="0">
              <a:solidFill>
                <a:srgbClr val="4B6FC9"/>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2" name="Picture 1">
            <a:extLst>
              <a:ext uri="{FF2B5EF4-FFF2-40B4-BE49-F238E27FC236}">
                <a16:creationId xmlns:a16="http://schemas.microsoft.com/office/drawing/2014/main" id="{CF0B6E68-000E-CDA1-3516-91F1E465780C}"/>
              </a:ext>
            </a:extLst>
          </p:cNvPr>
          <p:cNvPicPr>
            <a:picLocks noChangeAspect="1"/>
          </p:cNvPicPr>
          <p:nvPr/>
        </p:nvPicPr>
        <p:blipFill>
          <a:blip r:embed="rId3"/>
          <a:stretch>
            <a:fillRect/>
          </a:stretch>
        </p:blipFill>
        <p:spPr>
          <a:xfrm>
            <a:off x="10047326" y="0"/>
            <a:ext cx="2144674" cy="1760080"/>
          </a:xfrm>
          <a:prstGeom prst="rect">
            <a:avLst/>
          </a:prstGeom>
        </p:spPr>
      </p:pic>
    </p:spTree>
    <p:extLst>
      <p:ext uri="{BB962C8B-B14F-4D97-AF65-F5344CB8AC3E}">
        <p14:creationId xmlns:p14="http://schemas.microsoft.com/office/powerpoint/2010/main" val="3762198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04B93D2-3EEB-4B17-80BC-13C6C0D3984A}"/>
              </a:ext>
            </a:extLst>
          </p:cNvPr>
          <p:cNvSpPr txBox="1"/>
          <p:nvPr/>
        </p:nvSpPr>
        <p:spPr>
          <a:xfrm>
            <a:off x="609600" y="535236"/>
            <a:ext cx="6991350" cy="707886"/>
          </a:xfrm>
          <a:prstGeom prst="rect">
            <a:avLst/>
          </a:prstGeom>
          <a:noFill/>
        </p:spPr>
        <p:txBody>
          <a:bodyPr wrap="square" rtlCol="0">
            <a:spAutoFit/>
          </a:bodyPr>
          <a:lstStyle/>
          <a:p>
            <a:r>
              <a:rPr lang="en-US" sz="4000" b="1" dirty="0">
                <a:solidFill>
                  <a:srgbClr val="4B6FC9"/>
                </a:solidFill>
                <a:latin typeface="Roboto Black" panose="02000000000000000000" pitchFamily="2" charset="0"/>
                <a:ea typeface="Roboto Black" panose="02000000000000000000" pitchFamily="2" charset="0"/>
                <a:cs typeface="Roboto Black" panose="02000000000000000000" pitchFamily="2" charset="0"/>
              </a:rPr>
              <a:t>Market Details</a:t>
            </a:r>
            <a:endParaRPr lang="sr-Latn-RS" sz="4000" b="1" dirty="0">
              <a:solidFill>
                <a:srgbClr val="4B6FC9"/>
              </a:solidFill>
              <a:latin typeface="Roboto Black" panose="02000000000000000000" pitchFamily="2" charset="0"/>
              <a:ea typeface="Roboto Black" panose="02000000000000000000" pitchFamily="2" charset="0"/>
              <a:cs typeface="Roboto Black" panose="02000000000000000000" pitchFamily="2" charset="0"/>
            </a:endParaRPr>
          </a:p>
        </p:txBody>
      </p:sp>
      <p:sp>
        <p:nvSpPr>
          <p:cNvPr id="15" name="TextBox 14">
            <a:extLst>
              <a:ext uri="{FF2B5EF4-FFF2-40B4-BE49-F238E27FC236}">
                <a16:creationId xmlns:a16="http://schemas.microsoft.com/office/drawing/2014/main" id="{3A530811-BDFA-4CD6-9791-1060BA14735A}"/>
              </a:ext>
            </a:extLst>
          </p:cNvPr>
          <p:cNvSpPr txBox="1"/>
          <p:nvPr/>
        </p:nvSpPr>
        <p:spPr>
          <a:xfrm>
            <a:off x="642935" y="1541710"/>
            <a:ext cx="5047646" cy="584775"/>
          </a:xfrm>
          <a:prstGeom prst="rect">
            <a:avLst/>
          </a:prstGeom>
          <a:noFill/>
        </p:spPr>
        <p:txBody>
          <a:bodyPr wrap="square" rtlCol="0">
            <a:spAutoFit/>
          </a:bodyPr>
          <a:lstStyle/>
          <a:p>
            <a:r>
              <a:rPr lang="en-US" sz="1600" b="1" dirty="0">
                <a:latin typeface="Roboto" panose="02000000000000000000" pitchFamily="2" charset="0"/>
                <a:ea typeface="Roboto" panose="02000000000000000000" pitchFamily="2" charset="0"/>
                <a:cs typeface="Roboto" panose="02000000000000000000" pitchFamily="2" charset="0"/>
              </a:rPr>
              <a:t>Global Disposable Medical Gloves Market Share, Market share % by Product Category</a:t>
            </a:r>
            <a:endParaRPr lang="sr-Latn-RS" sz="1600" b="1" dirty="0">
              <a:latin typeface="Roboto" panose="02000000000000000000" pitchFamily="2" charset="0"/>
              <a:ea typeface="Roboto" panose="02000000000000000000" pitchFamily="2" charset="0"/>
              <a:cs typeface="Roboto" panose="02000000000000000000" pitchFamily="2" charset="0"/>
            </a:endParaRPr>
          </a:p>
        </p:txBody>
      </p:sp>
      <p:sp>
        <p:nvSpPr>
          <p:cNvPr id="16" name="TextBox 15">
            <a:extLst>
              <a:ext uri="{FF2B5EF4-FFF2-40B4-BE49-F238E27FC236}">
                <a16:creationId xmlns:a16="http://schemas.microsoft.com/office/drawing/2014/main" id="{4D43B23C-C7DB-404F-A013-5FDB896399F9}"/>
              </a:ext>
            </a:extLst>
          </p:cNvPr>
          <p:cNvSpPr txBox="1"/>
          <p:nvPr/>
        </p:nvSpPr>
        <p:spPr>
          <a:xfrm>
            <a:off x="609600" y="5659108"/>
            <a:ext cx="3362325" cy="230832"/>
          </a:xfrm>
          <a:prstGeom prst="rect">
            <a:avLst/>
          </a:prstGeom>
          <a:noFill/>
        </p:spPr>
        <p:txBody>
          <a:bodyPr wrap="square" rtlCol="0">
            <a:spAutoFit/>
          </a:bodyPr>
          <a:lstStyle/>
          <a:p>
            <a:r>
              <a:rPr lang="en-US" sz="900" dirty="0">
                <a:solidFill>
                  <a:schemeClr val="bg1">
                    <a:lumMod val="50000"/>
                  </a:schemeClr>
                </a:solidFill>
                <a:latin typeface="Roboto Light" panose="02000000000000000000" pitchFamily="2" charset="0"/>
                <a:ea typeface="Roboto Light" panose="02000000000000000000" pitchFamily="2" charset="0"/>
                <a:cs typeface="Roboto Light" panose="02000000000000000000" pitchFamily="2" charset="0"/>
              </a:rPr>
              <a:t>Source: Market Research</a:t>
            </a:r>
            <a:endParaRPr lang="sr-Latn-RS" sz="900" dirty="0">
              <a:solidFill>
                <a:schemeClr val="bg1">
                  <a:lumMod val="50000"/>
                </a:schemeClr>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33" name="TextBox 32">
            <a:extLst>
              <a:ext uri="{FF2B5EF4-FFF2-40B4-BE49-F238E27FC236}">
                <a16:creationId xmlns:a16="http://schemas.microsoft.com/office/drawing/2014/main" id="{4BC6D606-3062-4957-9209-39861F32F2B1}"/>
              </a:ext>
            </a:extLst>
          </p:cNvPr>
          <p:cNvSpPr txBox="1"/>
          <p:nvPr/>
        </p:nvSpPr>
        <p:spPr>
          <a:xfrm>
            <a:off x="609601" y="6147565"/>
            <a:ext cx="1790700" cy="276999"/>
          </a:xfrm>
          <a:prstGeom prst="rect">
            <a:avLst/>
          </a:prstGeom>
          <a:noFill/>
        </p:spPr>
        <p:txBody>
          <a:bodyPr wrap="square" rtlCol="0">
            <a:spAutoFit/>
          </a:bodyPr>
          <a:lstStyle/>
          <a:p>
            <a:r>
              <a:rPr lang="en-US" sz="1200" b="1" dirty="0">
                <a:solidFill>
                  <a:srgbClr val="4B6FC9"/>
                </a:solidFill>
                <a:latin typeface="Roboto Light" panose="02000000000000000000" pitchFamily="2" charset="0"/>
                <a:ea typeface="Roboto Light" panose="02000000000000000000" pitchFamily="2" charset="0"/>
                <a:cs typeface="Roboto Light" panose="02000000000000000000" pitchFamily="2" charset="0"/>
              </a:rPr>
              <a:t>rencogloves.com</a:t>
            </a:r>
            <a:endParaRPr lang="sr-Latn-RS" sz="1200" b="1" dirty="0">
              <a:solidFill>
                <a:srgbClr val="4B6FC9"/>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34" name="Straight Connector 33">
            <a:extLst>
              <a:ext uri="{FF2B5EF4-FFF2-40B4-BE49-F238E27FC236}">
                <a16:creationId xmlns:a16="http://schemas.microsoft.com/office/drawing/2014/main" id="{1F1EBA17-536F-4A1C-B87A-F8B48D225EDB}"/>
              </a:ext>
            </a:extLst>
          </p:cNvPr>
          <p:cNvCxnSpPr>
            <a:cxnSpLocks/>
          </p:cNvCxnSpPr>
          <p:nvPr/>
        </p:nvCxnSpPr>
        <p:spPr>
          <a:xfrm>
            <a:off x="1952625" y="6286500"/>
            <a:ext cx="9334500" cy="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76AAC14-4D9C-4E6E-A924-1CB1A0AAE18B}"/>
              </a:ext>
            </a:extLst>
          </p:cNvPr>
          <p:cNvSpPr txBox="1"/>
          <p:nvPr/>
        </p:nvSpPr>
        <p:spPr>
          <a:xfrm>
            <a:off x="11391899" y="6147565"/>
            <a:ext cx="285749" cy="276999"/>
          </a:xfrm>
          <a:prstGeom prst="rect">
            <a:avLst/>
          </a:prstGeom>
          <a:noFill/>
        </p:spPr>
        <p:txBody>
          <a:bodyPr wrap="square" rtlCol="0">
            <a:spAutoFit/>
          </a:bodyPr>
          <a:lstStyle/>
          <a:p>
            <a:fld id="{EB2AEB71-B72F-43CF-B0C2-2AC7548EB8B0}" type="slidenum">
              <a:rPr lang="en-US" sz="1200" b="1" smtClean="0">
                <a:solidFill>
                  <a:srgbClr val="4B6FC9"/>
                </a:solidFill>
                <a:latin typeface="Roboto Light" panose="02000000000000000000" pitchFamily="2" charset="0"/>
                <a:ea typeface="Roboto Light" panose="02000000000000000000" pitchFamily="2" charset="0"/>
                <a:cs typeface="Roboto Light" panose="02000000000000000000" pitchFamily="2" charset="0"/>
              </a:rPr>
              <a:t>5</a:t>
            </a:fld>
            <a:endParaRPr lang="sr-Latn-RS" sz="1200" b="1" dirty="0">
              <a:solidFill>
                <a:srgbClr val="4B6FC9"/>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4" name="Picture 3">
            <a:extLst>
              <a:ext uri="{FF2B5EF4-FFF2-40B4-BE49-F238E27FC236}">
                <a16:creationId xmlns:a16="http://schemas.microsoft.com/office/drawing/2014/main" id="{401EC536-7289-4EBB-9D28-ACB21F71F897}"/>
              </a:ext>
            </a:extLst>
          </p:cNvPr>
          <p:cNvPicPr>
            <a:picLocks noChangeAspect="1"/>
          </p:cNvPicPr>
          <p:nvPr/>
        </p:nvPicPr>
        <p:blipFill>
          <a:blip r:embed="rId2"/>
          <a:stretch>
            <a:fillRect/>
          </a:stretch>
        </p:blipFill>
        <p:spPr>
          <a:xfrm>
            <a:off x="609600" y="2265648"/>
            <a:ext cx="4513790" cy="2963347"/>
          </a:xfrm>
          <a:prstGeom prst="rect">
            <a:avLst/>
          </a:prstGeom>
        </p:spPr>
      </p:pic>
      <p:sp>
        <p:nvSpPr>
          <p:cNvPr id="12" name="TextBox 11">
            <a:extLst>
              <a:ext uri="{FF2B5EF4-FFF2-40B4-BE49-F238E27FC236}">
                <a16:creationId xmlns:a16="http://schemas.microsoft.com/office/drawing/2014/main" id="{EFB57161-8829-43D3-AF30-9314384E93CC}"/>
              </a:ext>
            </a:extLst>
          </p:cNvPr>
          <p:cNvSpPr txBox="1"/>
          <p:nvPr/>
        </p:nvSpPr>
        <p:spPr>
          <a:xfrm>
            <a:off x="6501421" y="1548902"/>
            <a:ext cx="3448049" cy="584774"/>
          </a:xfrm>
          <a:prstGeom prst="rect">
            <a:avLst/>
          </a:prstGeom>
          <a:noFill/>
        </p:spPr>
        <p:txBody>
          <a:bodyPr wrap="square" rtlCol="0">
            <a:spAutoFit/>
          </a:bodyPr>
          <a:lstStyle/>
          <a:p>
            <a:r>
              <a:rPr lang="en-US" sz="1600" b="1" dirty="0">
                <a:latin typeface="Roboto" panose="02000000000000000000" pitchFamily="2" charset="0"/>
                <a:ea typeface="Roboto" panose="02000000000000000000" pitchFamily="2" charset="0"/>
                <a:cs typeface="Roboto" panose="02000000000000000000" pitchFamily="2" charset="0"/>
              </a:rPr>
              <a:t>Global Disposable Medical Gloves Market Share, By End-user,  2025</a:t>
            </a:r>
            <a:endParaRPr lang="sr-Latn-RS" sz="1600" b="1" dirty="0">
              <a:latin typeface="Roboto" panose="02000000000000000000" pitchFamily="2" charset="0"/>
              <a:ea typeface="Roboto" panose="02000000000000000000" pitchFamily="2" charset="0"/>
              <a:cs typeface="Roboto" panose="02000000000000000000" pitchFamily="2" charset="0"/>
            </a:endParaRPr>
          </a:p>
        </p:txBody>
      </p:sp>
      <p:sp>
        <p:nvSpPr>
          <p:cNvPr id="13" name="TextBox 12">
            <a:extLst>
              <a:ext uri="{FF2B5EF4-FFF2-40B4-BE49-F238E27FC236}">
                <a16:creationId xmlns:a16="http://schemas.microsoft.com/office/drawing/2014/main" id="{6915655A-9036-4048-A2AE-0CC39B8EF7F5}"/>
              </a:ext>
            </a:extLst>
          </p:cNvPr>
          <p:cNvSpPr txBox="1"/>
          <p:nvPr/>
        </p:nvSpPr>
        <p:spPr>
          <a:xfrm>
            <a:off x="6619875" y="5644787"/>
            <a:ext cx="3362325" cy="230832"/>
          </a:xfrm>
          <a:prstGeom prst="rect">
            <a:avLst/>
          </a:prstGeom>
          <a:noFill/>
        </p:spPr>
        <p:txBody>
          <a:bodyPr wrap="square" rtlCol="0">
            <a:spAutoFit/>
          </a:bodyPr>
          <a:lstStyle/>
          <a:p>
            <a:r>
              <a:rPr lang="en-US" sz="900" dirty="0">
                <a:solidFill>
                  <a:schemeClr val="bg1">
                    <a:lumMod val="50000"/>
                  </a:schemeClr>
                </a:solidFill>
                <a:latin typeface="Roboto Light" panose="02000000000000000000" pitchFamily="2" charset="0"/>
                <a:ea typeface="Roboto Light" panose="02000000000000000000" pitchFamily="2" charset="0"/>
                <a:cs typeface="Roboto Light" panose="02000000000000000000" pitchFamily="2" charset="0"/>
              </a:rPr>
              <a:t>Source: Market Research</a:t>
            </a:r>
            <a:endParaRPr lang="sr-Latn-RS" sz="900" dirty="0">
              <a:solidFill>
                <a:schemeClr val="bg1">
                  <a:lumMod val="50000"/>
                </a:schemeClr>
              </a:solidFill>
              <a:latin typeface="Roboto Light" panose="02000000000000000000" pitchFamily="2" charset="0"/>
              <a:ea typeface="Roboto Light" panose="02000000000000000000" pitchFamily="2" charset="0"/>
              <a:cs typeface="Roboto Light" panose="02000000000000000000" pitchFamily="2" charset="0"/>
            </a:endParaRPr>
          </a:p>
        </p:txBody>
      </p:sp>
      <p:pic>
        <p:nvPicPr>
          <p:cNvPr id="14" name="Picture 13">
            <a:extLst>
              <a:ext uri="{FF2B5EF4-FFF2-40B4-BE49-F238E27FC236}">
                <a16:creationId xmlns:a16="http://schemas.microsoft.com/office/drawing/2014/main" id="{D68468C2-26E9-4C21-AE03-01D1DCF617E9}"/>
              </a:ext>
            </a:extLst>
          </p:cNvPr>
          <p:cNvPicPr>
            <a:picLocks noChangeAspect="1"/>
          </p:cNvPicPr>
          <p:nvPr/>
        </p:nvPicPr>
        <p:blipFill>
          <a:blip r:embed="rId3"/>
          <a:stretch>
            <a:fillRect/>
          </a:stretch>
        </p:blipFill>
        <p:spPr>
          <a:xfrm>
            <a:off x="6510946" y="2320106"/>
            <a:ext cx="4553022" cy="2800911"/>
          </a:xfrm>
          <a:prstGeom prst="rect">
            <a:avLst/>
          </a:prstGeom>
        </p:spPr>
      </p:pic>
      <p:pic>
        <p:nvPicPr>
          <p:cNvPr id="2" name="Picture 1">
            <a:extLst>
              <a:ext uri="{FF2B5EF4-FFF2-40B4-BE49-F238E27FC236}">
                <a16:creationId xmlns:a16="http://schemas.microsoft.com/office/drawing/2014/main" id="{F8095CAD-DC15-49AE-F506-9233FAFD2676}"/>
              </a:ext>
            </a:extLst>
          </p:cNvPr>
          <p:cNvPicPr>
            <a:picLocks noChangeAspect="1"/>
          </p:cNvPicPr>
          <p:nvPr/>
        </p:nvPicPr>
        <p:blipFill>
          <a:blip r:embed="rId4"/>
          <a:stretch>
            <a:fillRect/>
          </a:stretch>
        </p:blipFill>
        <p:spPr>
          <a:xfrm>
            <a:off x="10047326" y="0"/>
            <a:ext cx="2144674" cy="1760080"/>
          </a:xfrm>
          <a:prstGeom prst="rect">
            <a:avLst/>
          </a:prstGeom>
        </p:spPr>
      </p:pic>
    </p:spTree>
    <p:extLst>
      <p:ext uri="{BB962C8B-B14F-4D97-AF65-F5344CB8AC3E}">
        <p14:creationId xmlns:p14="http://schemas.microsoft.com/office/powerpoint/2010/main" val="3194745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04B93D2-3EEB-4B17-80BC-13C6C0D3984A}"/>
              </a:ext>
            </a:extLst>
          </p:cNvPr>
          <p:cNvSpPr txBox="1"/>
          <p:nvPr/>
        </p:nvSpPr>
        <p:spPr>
          <a:xfrm>
            <a:off x="609600" y="535236"/>
            <a:ext cx="8418653" cy="707886"/>
          </a:xfrm>
          <a:prstGeom prst="rect">
            <a:avLst/>
          </a:prstGeom>
          <a:noFill/>
        </p:spPr>
        <p:txBody>
          <a:bodyPr wrap="square" rtlCol="0">
            <a:spAutoFit/>
          </a:bodyPr>
          <a:lstStyle/>
          <a:p>
            <a:r>
              <a:rPr lang="en-US" sz="4000" b="1" dirty="0">
                <a:solidFill>
                  <a:srgbClr val="4B6FC9"/>
                </a:solidFill>
                <a:latin typeface="Roboto Black" panose="02000000000000000000" pitchFamily="2" charset="0"/>
                <a:ea typeface="Roboto Black" panose="02000000000000000000" pitchFamily="2" charset="0"/>
                <a:cs typeface="Roboto Black" panose="02000000000000000000" pitchFamily="2" charset="0"/>
              </a:rPr>
              <a:t>Why Renco?</a:t>
            </a:r>
            <a:endParaRPr lang="sr-Latn-RS" sz="4000" b="1" dirty="0">
              <a:solidFill>
                <a:srgbClr val="4B6FC9"/>
              </a:solidFill>
              <a:latin typeface="Roboto Black" panose="02000000000000000000" pitchFamily="2" charset="0"/>
              <a:ea typeface="Roboto Black" panose="02000000000000000000" pitchFamily="2" charset="0"/>
              <a:cs typeface="Roboto Black" panose="02000000000000000000" pitchFamily="2" charset="0"/>
            </a:endParaRPr>
          </a:p>
        </p:txBody>
      </p:sp>
      <p:sp>
        <p:nvSpPr>
          <p:cNvPr id="33" name="TextBox 32">
            <a:extLst>
              <a:ext uri="{FF2B5EF4-FFF2-40B4-BE49-F238E27FC236}">
                <a16:creationId xmlns:a16="http://schemas.microsoft.com/office/drawing/2014/main" id="{4BC6D606-3062-4957-9209-39861F32F2B1}"/>
              </a:ext>
            </a:extLst>
          </p:cNvPr>
          <p:cNvSpPr txBox="1"/>
          <p:nvPr/>
        </p:nvSpPr>
        <p:spPr>
          <a:xfrm>
            <a:off x="609601" y="6147565"/>
            <a:ext cx="1790700" cy="276999"/>
          </a:xfrm>
          <a:prstGeom prst="rect">
            <a:avLst/>
          </a:prstGeom>
          <a:noFill/>
        </p:spPr>
        <p:txBody>
          <a:bodyPr wrap="square" rtlCol="0">
            <a:spAutoFit/>
          </a:bodyPr>
          <a:lstStyle/>
          <a:p>
            <a:r>
              <a:rPr lang="en-US" sz="1200" b="1" dirty="0">
                <a:solidFill>
                  <a:srgbClr val="4B6FC9"/>
                </a:solidFill>
                <a:latin typeface="Roboto Light" panose="02000000000000000000" pitchFamily="2" charset="0"/>
                <a:ea typeface="Roboto Light" panose="02000000000000000000" pitchFamily="2" charset="0"/>
                <a:cs typeface="Roboto Light" panose="02000000000000000000" pitchFamily="2" charset="0"/>
              </a:rPr>
              <a:t>rencogloves.com</a:t>
            </a:r>
            <a:endParaRPr lang="sr-Latn-RS" sz="1200" b="1" dirty="0">
              <a:solidFill>
                <a:srgbClr val="4B6FC9"/>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34" name="Straight Connector 33">
            <a:extLst>
              <a:ext uri="{FF2B5EF4-FFF2-40B4-BE49-F238E27FC236}">
                <a16:creationId xmlns:a16="http://schemas.microsoft.com/office/drawing/2014/main" id="{1F1EBA17-536F-4A1C-B87A-F8B48D225EDB}"/>
              </a:ext>
            </a:extLst>
          </p:cNvPr>
          <p:cNvCxnSpPr>
            <a:cxnSpLocks/>
          </p:cNvCxnSpPr>
          <p:nvPr/>
        </p:nvCxnSpPr>
        <p:spPr>
          <a:xfrm>
            <a:off x="1952625" y="6286500"/>
            <a:ext cx="9334500" cy="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76AAC14-4D9C-4E6E-A924-1CB1A0AAE18B}"/>
              </a:ext>
            </a:extLst>
          </p:cNvPr>
          <p:cNvSpPr txBox="1"/>
          <p:nvPr/>
        </p:nvSpPr>
        <p:spPr>
          <a:xfrm>
            <a:off x="11287125" y="6147565"/>
            <a:ext cx="390524" cy="276999"/>
          </a:xfrm>
          <a:prstGeom prst="rect">
            <a:avLst/>
          </a:prstGeom>
          <a:noFill/>
        </p:spPr>
        <p:txBody>
          <a:bodyPr wrap="square" rtlCol="0">
            <a:spAutoFit/>
          </a:bodyPr>
          <a:lstStyle/>
          <a:p>
            <a:fld id="{EB2AEB71-B72F-43CF-B0C2-2AC7548EB8B0}" type="slidenum">
              <a:rPr lang="en-US" sz="1200" b="1" smtClean="0">
                <a:solidFill>
                  <a:srgbClr val="4B6FC9"/>
                </a:solidFill>
                <a:latin typeface="Roboto Light" panose="02000000000000000000" pitchFamily="2" charset="0"/>
                <a:ea typeface="Roboto Light" panose="02000000000000000000" pitchFamily="2" charset="0"/>
                <a:cs typeface="Roboto Light" panose="02000000000000000000" pitchFamily="2" charset="0"/>
              </a:rPr>
              <a:t>6</a:t>
            </a:fld>
            <a:endParaRPr lang="sr-Latn-RS" sz="1200" b="1" dirty="0">
              <a:solidFill>
                <a:srgbClr val="4B6FC9"/>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0" name="TextBox 9">
            <a:extLst>
              <a:ext uri="{FF2B5EF4-FFF2-40B4-BE49-F238E27FC236}">
                <a16:creationId xmlns:a16="http://schemas.microsoft.com/office/drawing/2014/main" id="{B69DE76E-B6FA-4693-9D30-9BDFDD741888}"/>
              </a:ext>
            </a:extLst>
          </p:cNvPr>
          <p:cNvSpPr txBox="1"/>
          <p:nvPr/>
        </p:nvSpPr>
        <p:spPr>
          <a:xfrm>
            <a:off x="769043" y="1530699"/>
            <a:ext cx="4925637" cy="2846933"/>
          </a:xfrm>
          <a:prstGeom prst="rect">
            <a:avLst/>
          </a:prstGeom>
          <a:noFill/>
        </p:spPr>
        <p:txBody>
          <a:bodyPr wrap="square" rtlCol="0">
            <a:spAutoFit/>
          </a:bodyPr>
          <a:lstStyle/>
          <a:p>
            <a:pPr marL="285750" indent="-285750">
              <a:spcAft>
                <a:spcPts val="600"/>
              </a:spcAft>
              <a:buFont typeface="Roboto Light" panose="02000000000000000000" pitchFamily="2" charset="0"/>
              <a:buChar char="›"/>
            </a:pPr>
            <a:r>
              <a:rPr lang="en-US" sz="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Well Established &amp; Trusted gloves company with over 62 years of experience in aseptic</a:t>
            </a: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/cleanroom/safety gloves and systems</a:t>
            </a:r>
            <a:endParaRPr lang="en-US" sz="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a:p>
            <a:pPr marL="285750" indent="-285750">
              <a:spcAft>
                <a:spcPts val="600"/>
              </a:spcAft>
              <a:buFont typeface="Roboto Light" panose="02000000000000000000" pitchFamily="2" charset="0"/>
              <a:buChar char="›"/>
            </a:pPr>
            <a:r>
              <a:rPr lang="en-US" sz="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Deployed $70.5 M of </a:t>
            </a: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expansion capital </a:t>
            </a:r>
            <a:r>
              <a:rPr lang="en-US" sz="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by the US Government </a:t>
            </a:r>
          </a:p>
          <a:p>
            <a:pPr marL="285750" indent="-285750">
              <a:spcAft>
                <a:spcPts val="600"/>
              </a:spcAft>
              <a:buFont typeface="Roboto Light" panose="02000000000000000000" pitchFamily="2" charset="0"/>
              <a:buChar char="›"/>
            </a:pPr>
            <a:r>
              <a:rPr lang="en-US" sz="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Government supports the manufacture of Nitrile gloves in USA with Make PPE in America Law and China tariffs of 100% in 2026</a:t>
            </a:r>
          </a:p>
          <a:p>
            <a:pPr marL="285750" indent="-285750">
              <a:spcAft>
                <a:spcPts val="600"/>
              </a:spcAft>
              <a:buFont typeface="Roboto Light" panose="02000000000000000000" pitchFamily="2" charset="0"/>
              <a:buChar char="›"/>
            </a:pPr>
            <a:r>
              <a:rPr lang="en-US" sz="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US Stockpile inventory has 3 to 5 years expirations, inventory </a:t>
            </a: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is rotated </a:t>
            </a:r>
            <a:r>
              <a:rPr lang="en-US" sz="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every 3 to 5 years</a:t>
            </a:r>
          </a:p>
          <a:p>
            <a:pPr marL="285750" indent="-285750">
              <a:spcAft>
                <a:spcPts val="600"/>
              </a:spcAft>
              <a:buFont typeface="Roboto Light" panose="02000000000000000000" pitchFamily="2" charset="0"/>
              <a:buChar char="›"/>
            </a:pPr>
            <a:r>
              <a:rPr lang="en-US" sz="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Best knowledge with years of experience </a:t>
            </a: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producing </a:t>
            </a:r>
            <a:r>
              <a:rPr lang="en-US" sz="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gloves</a:t>
            </a:r>
          </a:p>
          <a:p>
            <a:pPr marL="285750" indent="-285750">
              <a:spcAft>
                <a:spcPts val="600"/>
              </a:spcAft>
              <a:buFont typeface="Roboto Light" panose="02000000000000000000" pitchFamily="2" charset="0"/>
              <a:buChar char="›"/>
            </a:pPr>
            <a:r>
              <a:rPr lang="en-US" sz="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Owns Flexible equipment to produce specialty, </a:t>
            </a: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medical and sterile</a:t>
            </a:r>
            <a:r>
              <a:rPr lang="en-US" sz="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 gloves</a:t>
            </a:r>
          </a:p>
          <a:p>
            <a:pPr marL="285750" indent="-285750">
              <a:spcAft>
                <a:spcPts val="600"/>
              </a:spcAft>
              <a:buFont typeface="Roboto Light" panose="02000000000000000000" pitchFamily="2" charset="0"/>
              <a:buChar char="›"/>
            </a:pPr>
            <a:r>
              <a:rPr lang="en-US" sz="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Solid Plans with Vertical Integration and Roll-up Platforms</a:t>
            </a:r>
          </a:p>
          <a:p>
            <a:pPr marL="285750" indent="-285750">
              <a:spcAft>
                <a:spcPts val="600"/>
              </a:spcAft>
              <a:buFont typeface="Roboto Light" panose="02000000000000000000" pitchFamily="2" charset="0"/>
              <a:buChar char="›"/>
            </a:pPr>
            <a:r>
              <a:rPr lang="en-US" sz="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rPr>
              <a:t>Location: Opportunity Zone, Foreign </a:t>
            </a: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Trade Zone, HUB Zone</a:t>
            </a:r>
            <a:endParaRPr lang="en-US" sz="1200" dirty="0">
              <a:solidFill>
                <a:srgbClr val="000000"/>
              </a:solidFill>
              <a:effectLst/>
              <a:latin typeface="Roboto Light" panose="02000000000000000000" pitchFamily="2" charset="0"/>
              <a:ea typeface="Roboto Light" panose="02000000000000000000" pitchFamily="2" charset="0"/>
              <a:cs typeface="Roboto Light" panose="02000000000000000000" pitchFamily="2" charset="0"/>
            </a:endParaRPr>
          </a:p>
        </p:txBody>
      </p:sp>
      <p:sp>
        <p:nvSpPr>
          <p:cNvPr id="11" name="TextBox 10">
            <a:extLst>
              <a:ext uri="{FF2B5EF4-FFF2-40B4-BE49-F238E27FC236}">
                <a16:creationId xmlns:a16="http://schemas.microsoft.com/office/drawing/2014/main" id="{C8AD34DC-0501-4733-AB06-A95BE9249AE5}"/>
              </a:ext>
            </a:extLst>
          </p:cNvPr>
          <p:cNvSpPr txBox="1"/>
          <p:nvPr/>
        </p:nvSpPr>
        <p:spPr>
          <a:xfrm>
            <a:off x="6096000" y="1530699"/>
            <a:ext cx="5029200" cy="2631490"/>
          </a:xfrm>
          <a:prstGeom prst="rect">
            <a:avLst/>
          </a:prstGeom>
          <a:noFill/>
        </p:spPr>
        <p:txBody>
          <a:bodyPr wrap="square" rtlCol="0">
            <a:spAutoFit/>
          </a:bodyPr>
          <a:lstStyle/>
          <a:p>
            <a:pPr marL="285750" indent="-285750">
              <a:spcAft>
                <a:spcPts val="600"/>
              </a:spcAft>
              <a:buFont typeface="Roboto Light" panose="02000000000000000000" pitchFamily="2" charset="0"/>
              <a:buChar char="›"/>
            </a:pP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Sales and Marketing Team with key Clients</a:t>
            </a:r>
          </a:p>
          <a:p>
            <a:pPr marL="285750" indent="-285750">
              <a:spcAft>
                <a:spcPts val="600"/>
              </a:spcAft>
              <a:buFont typeface="Roboto Light" panose="02000000000000000000" pitchFamily="2" charset="0"/>
              <a:buChar char="›"/>
            </a:pP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Knowledge to produce Biodegradable gloves</a:t>
            </a:r>
          </a:p>
          <a:p>
            <a:pPr marL="285750" indent="-285750">
              <a:spcAft>
                <a:spcPts val="600"/>
              </a:spcAft>
              <a:buFont typeface="Roboto Light" panose="02000000000000000000" pitchFamily="2" charset="0"/>
              <a:buChar char="›"/>
            </a:pP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Knowledge for Anti-Bacterial additives for raw material</a:t>
            </a:r>
          </a:p>
          <a:p>
            <a:pPr marL="285750" indent="-285750">
              <a:spcAft>
                <a:spcPts val="600"/>
              </a:spcAft>
              <a:buFont typeface="Roboto Light" panose="02000000000000000000" pitchFamily="2" charset="0"/>
              <a:buChar char="›"/>
            </a:pP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Experience with US Government: FDA, VA, HHS, DOE, DOD, etc.</a:t>
            </a:r>
          </a:p>
          <a:p>
            <a:pPr marL="285750" indent="-285750">
              <a:spcAft>
                <a:spcPts val="600"/>
              </a:spcAft>
              <a:buFont typeface="Roboto Light" panose="02000000000000000000" pitchFamily="2" charset="0"/>
              <a:buChar char="›"/>
            </a:pP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Made in USA for government purchase order compliance</a:t>
            </a:r>
          </a:p>
          <a:p>
            <a:pPr marL="285750" indent="-285750">
              <a:spcAft>
                <a:spcPts val="600"/>
              </a:spcAft>
              <a:buFont typeface="Roboto Light" panose="02000000000000000000" pitchFamily="2" charset="0"/>
              <a:buChar char="›"/>
            </a:pP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Low risk investment compared to imported gloves </a:t>
            </a:r>
          </a:p>
          <a:p>
            <a:pPr marL="285750" indent="-285750">
              <a:spcAft>
                <a:spcPts val="600"/>
              </a:spcAft>
              <a:buFont typeface="Roboto Light" panose="02000000000000000000" pitchFamily="2" charset="0"/>
              <a:buChar char="›"/>
            </a:pP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High Margins by maintaining lower overhead</a:t>
            </a:r>
          </a:p>
          <a:p>
            <a:pPr marL="285750" indent="-285750">
              <a:spcAft>
                <a:spcPts val="600"/>
              </a:spcAft>
              <a:buFont typeface="Roboto Light" panose="02000000000000000000" pitchFamily="2" charset="0"/>
              <a:buChar char="›"/>
            </a:pP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ISO 9001-2015, 510K, FDA Registered Facility</a:t>
            </a:r>
          </a:p>
          <a:p>
            <a:pPr marL="285750" indent="-285750">
              <a:spcAft>
                <a:spcPts val="600"/>
              </a:spcAft>
              <a:buFont typeface="Roboto Light" panose="02000000000000000000" pitchFamily="2" charset="0"/>
              <a:buChar char="›"/>
            </a:pP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Trusted leadership team with significant industry expertise</a:t>
            </a:r>
          </a:p>
          <a:p>
            <a:pPr marL="285750" indent="-285750">
              <a:spcAft>
                <a:spcPts val="600"/>
              </a:spcAft>
              <a:buFont typeface="Roboto Light" panose="02000000000000000000" pitchFamily="2" charset="0"/>
              <a:buChar char="›"/>
            </a:pPr>
            <a:r>
              <a:rPr lang="en-US" sz="1200" dirty="0">
                <a:solidFill>
                  <a:srgbClr val="000000"/>
                </a:solidFill>
                <a:latin typeface="Roboto Light" panose="02000000000000000000" pitchFamily="2" charset="0"/>
                <a:ea typeface="Roboto Light" panose="02000000000000000000" pitchFamily="2" charset="0"/>
                <a:cs typeface="Roboto Light" panose="02000000000000000000" pitchFamily="2" charset="0"/>
              </a:rPr>
              <a:t>High return profit after the 12 month of operation </a:t>
            </a:r>
          </a:p>
        </p:txBody>
      </p:sp>
      <p:pic>
        <p:nvPicPr>
          <p:cNvPr id="2" name="Picture 1">
            <a:extLst>
              <a:ext uri="{FF2B5EF4-FFF2-40B4-BE49-F238E27FC236}">
                <a16:creationId xmlns:a16="http://schemas.microsoft.com/office/drawing/2014/main" id="{8953CAD7-C505-2654-E319-999D690094AF}"/>
              </a:ext>
            </a:extLst>
          </p:cNvPr>
          <p:cNvPicPr>
            <a:picLocks noChangeAspect="1"/>
          </p:cNvPicPr>
          <p:nvPr/>
        </p:nvPicPr>
        <p:blipFill>
          <a:blip r:embed="rId2"/>
          <a:stretch>
            <a:fillRect/>
          </a:stretch>
        </p:blipFill>
        <p:spPr>
          <a:xfrm>
            <a:off x="10047326" y="15914"/>
            <a:ext cx="2144674" cy="1760080"/>
          </a:xfrm>
          <a:prstGeom prst="rect">
            <a:avLst/>
          </a:prstGeom>
        </p:spPr>
      </p:pic>
    </p:spTree>
    <p:extLst>
      <p:ext uri="{BB962C8B-B14F-4D97-AF65-F5344CB8AC3E}">
        <p14:creationId xmlns:p14="http://schemas.microsoft.com/office/powerpoint/2010/main" val="2677720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177578-991B-41CB-A8A2-70D4E038E26B}"/>
              </a:ext>
            </a:extLst>
          </p:cNvPr>
          <p:cNvSpPr txBox="1"/>
          <p:nvPr/>
        </p:nvSpPr>
        <p:spPr>
          <a:xfrm>
            <a:off x="615693" y="1113011"/>
            <a:ext cx="10960614" cy="1754326"/>
          </a:xfrm>
          <a:prstGeom prst="rect">
            <a:avLst/>
          </a:prstGeom>
          <a:noFill/>
        </p:spPr>
        <p:txBody>
          <a:bodyPr wrap="square" rtlCol="0">
            <a:spAutoFit/>
          </a:bodyPr>
          <a:lstStyle/>
          <a:p>
            <a:r>
              <a:rPr lang="en-US" sz="3600" dirty="0">
                <a:solidFill>
                  <a:schemeClr val="accent1">
                    <a:lumMod val="50000"/>
                  </a:schemeClr>
                </a:solidFill>
                <a:latin typeface="Aptos" panose="020B0004020202020204" pitchFamily="34" charset="0"/>
                <a:cs typeface="Times New Roman"/>
              </a:rPr>
              <a:t>Renco has 60-years of successful operational history in manufacturing of cleanroom, sterile, protective and safety gloves</a:t>
            </a:r>
          </a:p>
        </p:txBody>
      </p:sp>
      <p:sp>
        <p:nvSpPr>
          <p:cNvPr id="8" name="Google Shape;202;p32">
            <a:extLst>
              <a:ext uri="{FF2B5EF4-FFF2-40B4-BE49-F238E27FC236}">
                <a16:creationId xmlns:a16="http://schemas.microsoft.com/office/drawing/2014/main" id="{2AFE770B-C5CC-1D38-1580-A6B8E740840C}"/>
              </a:ext>
            </a:extLst>
          </p:cNvPr>
          <p:cNvSpPr txBox="1">
            <a:spLocks/>
          </p:cNvSpPr>
          <p:nvPr/>
        </p:nvSpPr>
        <p:spPr>
          <a:xfrm>
            <a:off x="-1" y="5212"/>
            <a:ext cx="12200967" cy="98960"/>
          </a:xfrm>
          <a:prstGeom prst="rect">
            <a:avLst/>
          </a:prstGeom>
          <a:solidFill>
            <a:schemeClr val="accent1">
              <a:lumMod val="50000"/>
            </a:schemeClr>
          </a:solidFill>
        </p:spPr>
        <p:txBody>
          <a:bodyPr spcFirstLastPara="1" vert="horz" wrap="square" lIns="121868" tIns="121868" rIns="121868" bIns="121868"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Medium"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Medium"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Medium"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Medium"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Medium"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di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prstClr val="black"/>
                </a:solidFill>
                <a:effectLst/>
                <a:uLnTx/>
                <a:uFillTx/>
                <a:latin typeface="American Typewriter Light" panose="02090304020004020304" pitchFamily="18" charset="77"/>
                <a:ea typeface="+mn-ea"/>
                <a:cs typeface="+mn-cs"/>
              </a:rPr>
              <a:t> </a:t>
            </a:r>
          </a:p>
        </p:txBody>
      </p:sp>
      <p:sp>
        <p:nvSpPr>
          <p:cNvPr id="2" name="TextBox 1">
            <a:extLst>
              <a:ext uri="{FF2B5EF4-FFF2-40B4-BE49-F238E27FC236}">
                <a16:creationId xmlns:a16="http://schemas.microsoft.com/office/drawing/2014/main" id="{3C8F7B2D-CABE-E270-09D1-28DFB96D36D4}"/>
              </a:ext>
            </a:extLst>
          </p:cNvPr>
          <p:cNvSpPr txBox="1"/>
          <p:nvPr/>
        </p:nvSpPr>
        <p:spPr>
          <a:xfrm>
            <a:off x="3699350" y="6544747"/>
            <a:ext cx="4793300" cy="215444"/>
          </a:xfrm>
          <a:prstGeom prst="rect">
            <a:avLst/>
          </a:prstGeom>
          <a:noFill/>
        </p:spPr>
        <p:txBody>
          <a:bodyPr wrap="none" rtlCol="0">
            <a:spAutoFit/>
          </a:bodyPr>
          <a:lstStyle/>
          <a:p>
            <a:r>
              <a:rPr lang="en-US" sz="800" b="0" i="0" u="none" strike="noStrike" cap="none" dirty="0">
                <a:solidFill>
                  <a:schemeClr val="dk1"/>
                </a:solidFill>
                <a:latin typeface="Mulish"/>
                <a:ea typeface="Mulish"/>
                <a:cs typeface="Mulish"/>
                <a:sym typeface="Mulish"/>
              </a:rPr>
              <a:t>CONFIDENTIAL PROPERTY OF </a:t>
            </a:r>
            <a:r>
              <a:rPr lang="en-US" sz="800" dirty="0">
                <a:solidFill>
                  <a:schemeClr val="dk1"/>
                </a:solidFill>
                <a:latin typeface="Mulish"/>
                <a:ea typeface="Mulish"/>
                <a:cs typeface="Mulish"/>
                <a:sym typeface="Mulish"/>
              </a:rPr>
              <a:t>RENCO LLC</a:t>
            </a:r>
            <a:r>
              <a:rPr lang="en-US" sz="800" b="0" i="0" u="none" strike="noStrike" cap="none" dirty="0">
                <a:solidFill>
                  <a:schemeClr val="dk1"/>
                </a:solidFill>
                <a:latin typeface="Mulish"/>
                <a:ea typeface="Mulish"/>
                <a:cs typeface="Mulish"/>
                <a:sym typeface="Mulish"/>
              </a:rPr>
              <a:t>. DO NOT REPRODUCE WITHOUT EXPRESS PERMISSION OF RENCO LLC</a:t>
            </a:r>
            <a:r>
              <a:rPr lang="en-US" sz="800" dirty="0">
                <a:solidFill>
                  <a:schemeClr val="dk1"/>
                </a:solidFill>
                <a:latin typeface="Mulish"/>
                <a:ea typeface="Mulish"/>
                <a:cs typeface="Mulish"/>
                <a:sym typeface="Mulish"/>
              </a:rPr>
              <a:t>.</a:t>
            </a:r>
            <a:endParaRPr lang="en-US" sz="800" b="0" i="0" u="none" strike="noStrike" cap="none" dirty="0">
              <a:solidFill>
                <a:schemeClr val="dk1"/>
              </a:solidFill>
              <a:latin typeface="Arial"/>
              <a:ea typeface="Arial"/>
              <a:cs typeface="Arial"/>
              <a:sym typeface="Arial"/>
            </a:endParaRPr>
          </a:p>
        </p:txBody>
      </p:sp>
      <p:pic>
        <p:nvPicPr>
          <p:cNvPr id="5" name="Picture 4">
            <a:extLst>
              <a:ext uri="{FF2B5EF4-FFF2-40B4-BE49-F238E27FC236}">
                <a16:creationId xmlns:a16="http://schemas.microsoft.com/office/drawing/2014/main" id="{0DE66DC8-84EA-2607-F82A-706040DAABD2}"/>
              </a:ext>
            </a:extLst>
          </p:cNvPr>
          <p:cNvPicPr>
            <a:picLocks noChangeAspect="1"/>
          </p:cNvPicPr>
          <p:nvPr/>
        </p:nvPicPr>
        <p:blipFill>
          <a:blip r:embed="rId2"/>
          <a:stretch>
            <a:fillRect/>
          </a:stretch>
        </p:blipFill>
        <p:spPr>
          <a:xfrm rot="575774">
            <a:off x="4241817" y="2618464"/>
            <a:ext cx="2957278" cy="3685032"/>
          </a:xfrm>
          <a:prstGeom prst="rect">
            <a:avLst/>
          </a:prstGeom>
        </p:spPr>
      </p:pic>
      <p:sp>
        <p:nvSpPr>
          <p:cNvPr id="6" name="TextBox 5">
            <a:extLst>
              <a:ext uri="{FF2B5EF4-FFF2-40B4-BE49-F238E27FC236}">
                <a16:creationId xmlns:a16="http://schemas.microsoft.com/office/drawing/2014/main" id="{544B410C-E9A4-C61A-916F-5C93B736DFBE}"/>
              </a:ext>
            </a:extLst>
          </p:cNvPr>
          <p:cNvSpPr txBox="1"/>
          <p:nvPr/>
        </p:nvSpPr>
        <p:spPr>
          <a:xfrm>
            <a:off x="7741562" y="3020082"/>
            <a:ext cx="4168692" cy="2693045"/>
          </a:xfrm>
          <a:prstGeom prst="rect">
            <a:avLst/>
          </a:prstGeom>
          <a:noFill/>
        </p:spPr>
        <p:txBody>
          <a:bodyPr wrap="square" rtlCol="0">
            <a:spAutoFit/>
          </a:bodyPr>
          <a:lstStyle/>
          <a:p>
            <a:pPr algn="just"/>
            <a:r>
              <a:rPr lang="en-US" sz="1300" i="1" dirty="0">
                <a:latin typeface="Avenir Book" panose="02000503020000020003" pitchFamily="2" charset="0"/>
              </a:rPr>
              <a:t>“New, disposable, ultra-thin vinyl gloves that can be put on and removed without the use of talc, are being marketed by the Renco Dr. Box Glove Co. of Cherry-Hill, N.J. They were developed for “white room” use, or any other area which must be kept absolutely dust-free. The need for talc has been eliminated by a permanent, </a:t>
            </a:r>
            <a:r>
              <a:rPr lang="en-US" sz="1300" i="1" dirty="0" err="1">
                <a:latin typeface="Avenir Book" panose="02000503020000020003" pitchFamily="2" charset="0"/>
              </a:rPr>
              <a:t>velvetized</a:t>
            </a:r>
            <a:r>
              <a:rPr lang="en-US" sz="1300" i="1" dirty="0">
                <a:latin typeface="Avenir Book" panose="02000503020000020003" pitchFamily="2" charset="0"/>
              </a:rPr>
              <a:t> inner finish that makes the gloves easy to put on and remove. The gloves are about half the thickness of a surgeon’s rubber gloves and are intended especially for small-parts handling (photo). While disposable, they are tough enough to be used repeatedly of desired. $6.67 per 100.”</a:t>
            </a:r>
          </a:p>
        </p:txBody>
      </p:sp>
      <p:sp>
        <p:nvSpPr>
          <p:cNvPr id="7" name="TextBox 6">
            <a:extLst>
              <a:ext uri="{FF2B5EF4-FFF2-40B4-BE49-F238E27FC236}">
                <a16:creationId xmlns:a16="http://schemas.microsoft.com/office/drawing/2014/main" id="{B8313855-DD39-46F9-0FB2-3C6E6B6D281A}"/>
              </a:ext>
            </a:extLst>
          </p:cNvPr>
          <p:cNvSpPr txBox="1"/>
          <p:nvPr/>
        </p:nvSpPr>
        <p:spPr>
          <a:xfrm>
            <a:off x="670892" y="3875044"/>
            <a:ext cx="3028458" cy="830997"/>
          </a:xfrm>
          <a:prstGeom prst="rect">
            <a:avLst/>
          </a:prstGeom>
          <a:noFill/>
        </p:spPr>
        <p:txBody>
          <a:bodyPr wrap="none" rtlCol="0">
            <a:spAutoFit/>
          </a:bodyPr>
          <a:lstStyle/>
          <a:p>
            <a:r>
              <a:rPr lang="en-US" sz="2400" dirty="0">
                <a:solidFill>
                  <a:schemeClr val="dk1"/>
                </a:solidFill>
              </a:rPr>
              <a:t>Newsweek Magazine:</a:t>
            </a:r>
          </a:p>
          <a:p>
            <a:r>
              <a:rPr lang="en-US" sz="2400" dirty="0">
                <a:solidFill>
                  <a:schemeClr val="dk1"/>
                </a:solidFill>
              </a:rPr>
              <a:t> </a:t>
            </a:r>
            <a:r>
              <a:rPr lang="en-US" sz="2400" dirty="0">
                <a:solidFill>
                  <a:srgbClr val="253268"/>
                </a:solidFill>
              </a:rPr>
              <a:t>“Feb. 20, 1967”</a:t>
            </a:r>
            <a:endParaRPr lang="en-US" sz="1600" dirty="0">
              <a:solidFill>
                <a:srgbClr val="253268"/>
              </a:solidFill>
            </a:endParaRPr>
          </a:p>
        </p:txBody>
      </p:sp>
      <p:pic>
        <p:nvPicPr>
          <p:cNvPr id="10" name="Graphic 9">
            <a:extLst>
              <a:ext uri="{FF2B5EF4-FFF2-40B4-BE49-F238E27FC236}">
                <a16:creationId xmlns:a16="http://schemas.microsoft.com/office/drawing/2014/main" id="{D2ECEF5E-F9C8-5026-5B0C-24BB720047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53700" y="104172"/>
            <a:ext cx="1260389" cy="1131549"/>
          </a:xfrm>
          <a:prstGeom prst="rect">
            <a:avLst/>
          </a:prstGeom>
        </p:spPr>
      </p:pic>
    </p:spTree>
    <p:extLst>
      <p:ext uri="{BB962C8B-B14F-4D97-AF65-F5344CB8AC3E}">
        <p14:creationId xmlns:p14="http://schemas.microsoft.com/office/powerpoint/2010/main" val="2152325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202;p32">
            <a:extLst>
              <a:ext uri="{FF2B5EF4-FFF2-40B4-BE49-F238E27FC236}">
                <a16:creationId xmlns:a16="http://schemas.microsoft.com/office/drawing/2014/main" id="{C8A506C1-2DEF-826F-77A7-ED3921EF76DC}"/>
              </a:ext>
            </a:extLst>
          </p:cNvPr>
          <p:cNvSpPr txBox="1">
            <a:spLocks/>
          </p:cNvSpPr>
          <p:nvPr/>
        </p:nvSpPr>
        <p:spPr>
          <a:xfrm>
            <a:off x="-1" y="5212"/>
            <a:ext cx="12200967" cy="98960"/>
          </a:xfrm>
          <a:prstGeom prst="rect">
            <a:avLst/>
          </a:prstGeom>
          <a:solidFill>
            <a:schemeClr val="accent1">
              <a:lumMod val="50000"/>
            </a:schemeClr>
          </a:solidFill>
        </p:spPr>
        <p:txBody>
          <a:bodyPr spcFirstLastPara="1" vert="horz" wrap="square" lIns="121868" tIns="121868" rIns="121868" bIns="121868"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Medium"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Medium"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Medium"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Medium"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Medium"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di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prstClr val="black"/>
                </a:solidFill>
                <a:effectLst/>
                <a:uLnTx/>
                <a:uFillTx/>
                <a:latin typeface="American Typewriter Light" panose="02090304020004020304" pitchFamily="18" charset="77"/>
                <a:ea typeface="+mn-ea"/>
                <a:cs typeface="+mn-cs"/>
              </a:rPr>
              <a:t> </a:t>
            </a:r>
          </a:p>
        </p:txBody>
      </p:sp>
      <p:pic>
        <p:nvPicPr>
          <p:cNvPr id="12" name="Graphic 11">
            <a:extLst>
              <a:ext uri="{FF2B5EF4-FFF2-40B4-BE49-F238E27FC236}">
                <a16:creationId xmlns:a16="http://schemas.microsoft.com/office/drawing/2014/main" id="{EB6AA39A-C1A3-18D9-789F-B5FE18DFE6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84770" y="373879"/>
            <a:ext cx="791219" cy="710339"/>
          </a:xfrm>
          <a:prstGeom prst="rect">
            <a:avLst/>
          </a:prstGeom>
        </p:spPr>
      </p:pic>
      <p:sp>
        <p:nvSpPr>
          <p:cNvPr id="2" name="TextBox 1">
            <a:extLst>
              <a:ext uri="{FF2B5EF4-FFF2-40B4-BE49-F238E27FC236}">
                <a16:creationId xmlns:a16="http://schemas.microsoft.com/office/drawing/2014/main" id="{EAD2C946-7258-CC9D-7C27-4255843E337F}"/>
              </a:ext>
            </a:extLst>
          </p:cNvPr>
          <p:cNvSpPr txBox="1"/>
          <p:nvPr/>
        </p:nvSpPr>
        <p:spPr>
          <a:xfrm>
            <a:off x="3178675" y="6495393"/>
            <a:ext cx="4793300" cy="215444"/>
          </a:xfrm>
          <a:prstGeom prst="rect">
            <a:avLst/>
          </a:prstGeom>
          <a:noFill/>
        </p:spPr>
        <p:txBody>
          <a:bodyPr wrap="none" rtlCol="0">
            <a:spAutoFit/>
          </a:bodyPr>
          <a:lstStyle/>
          <a:p>
            <a:pPr marL="0" marR="0" lvl="0" indent="0" algn="ctr" rtl="0">
              <a:lnSpc>
                <a:spcPct val="100000"/>
              </a:lnSpc>
              <a:spcBef>
                <a:spcPts val="0"/>
              </a:spcBef>
              <a:spcAft>
                <a:spcPts val="0"/>
              </a:spcAft>
              <a:buNone/>
            </a:pPr>
            <a:r>
              <a:rPr lang="en-US" sz="800" b="0" i="0" u="none" strike="noStrike" cap="none" dirty="0">
                <a:solidFill>
                  <a:schemeClr val="dk1"/>
                </a:solidFill>
                <a:latin typeface="Mulish"/>
                <a:ea typeface="Mulish"/>
                <a:cs typeface="Mulish"/>
                <a:sym typeface="Mulish"/>
              </a:rPr>
              <a:t>CONFIDENTIAL PROPERTY OF </a:t>
            </a:r>
            <a:r>
              <a:rPr lang="en-US" sz="800" dirty="0">
                <a:solidFill>
                  <a:schemeClr val="dk1"/>
                </a:solidFill>
                <a:latin typeface="Mulish"/>
                <a:ea typeface="Mulish"/>
                <a:cs typeface="Mulish"/>
                <a:sym typeface="Mulish"/>
              </a:rPr>
              <a:t>RENCO LLC</a:t>
            </a:r>
            <a:r>
              <a:rPr lang="en-US" sz="800" b="0" i="0" u="none" strike="noStrike" cap="none" dirty="0">
                <a:solidFill>
                  <a:schemeClr val="dk1"/>
                </a:solidFill>
                <a:latin typeface="Mulish"/>
                <a:ea typeface="Mulish"/>
                <a:cs typeface="Mulish"/>
                <a:sym typeface="Mulish"/>
              </a:rPr>
              <a:t>. DO NOT REPRODUCE WITHOUT EXPRESS PERMISSION OF RENCO LLC</a:t>
            </a:r>
            <a:r>
              <a:rPr lang="en-US" sz="800" dirty="0">
                <a:solidFill>
                  <a:schemeClr val="dk1"/>
                </a:solidFill>
                <a:latin typeface="Mulish"/>
                <a:ea typeface="Mulish"/>
                <a:cs typeface="Mulish"/>
                <a:sym typeface="Mulish"/>
              </a:rPr>
              <a:t>.</a:t>
            </a:r>
            <a:endParaRPr lang="en-US" sz="800" b="0" i="0" u="none" strike="noStrike" cap="none" dirty="0">
              <a:solidFill>
                <a:schemeClr val="dk1"/>
              </a:solidFill>
              <a:latin typeface="Arial"/>
              <a:ea typeface="Arial"/>
              <a:cs typeface="Arial"/>
              <a:sym typeface="Arial"/>
            </a:endParaRPr>
          </a:p>
        </p:txBody>
      </p:sp>
      <p:sp>
        <p:nvSpPr>
          <p:cNvPr id="6" name="TextBox 5">
            <a:extLst>
              <a:ext uri="{FF2B5EF4-FFF2-40B4-BE49-F238E27FC236}">
                <a16:creationId xmlns:a16="http://schemas.microsoft.com/office/drawing/2014/main" id="{02C50C7A-DD73-19C2-F228-F17E7327B827}"/>
              </a:ext>
            </a:extLst>
          </p:cNvPr>
          <p:cNvSpPr txBox="1"/>
          <p:nvPr/>
        </p:nvSpPr>
        <p:spPr>
          <a:xfrm>
            <a:off x="606334" y="437887"/>
            <a:ext cx="3643754" cy="646331"/>
          </a:xfrm>
          <a:prstGeom prst="rect">
            <a:avLst/>
          </a:prstGeom>
          <a:noFill/>
        </p:spPr>
        <p:txBody>
          <a:bodyPr wrap="none" rtlCol="0">
            <a:spAutoFit/>
          </a:bodyPr>
          <a:lstStyle/>
          <a:p>
            <a:r>
              <a:rPr lang="en-US" sz="3600" dirty="0">
                <a:solidFill>
                  <a:schemeClr val="accent1">
                    <a:lumMod val="50000"/>
                  </a:schemeClr>
                </a:solidFill>
                <a:latin typeface="Aptos" panose="020B0004020202020204" pitchFamily="34" charset="0"/>
                <a:ea typeface="Times New Roman"/>
                <a:cs typeface="Times New Roman"/>
                <a:sym typeface="Times New Roman"/>
              </a:rPr>
              <a:t>Company History</a:t>
            </a:r>
            <a:endParaRPr lang="en-US" sz="3600" dirty="0">
              <a:solidFill>
                <a:schemeClr val="accent1">
                  <a:lumMod val="50000"/>
                </a:schemeClr>
              </a:solidFill>
              <a:latin typeface="Aptos" panose="020B0004020202020204" pitchFamily="34" charset="0"/>
            </a:endParaRPr>
          </a:p>
        </p:txBody>
      </p:sp>
      <p:sp>
        <p:nvSpPr>
          <p:cNvPr id="14" name="TextBox 13">
            <a:extLst>
              <a:ext uri="{FF2B5EF4-FFF2-40B4-BE49-F238E27FC236}">
                <a16:creationId xmlns:a16="http://schemas.microsoft.com/office/drawing/2014/main" id="{3A8B8CD5-806D-176F-5016-E6370F172177}"/>
              </a:ext>
            </a:extLst>
          </p:cNvPr>
          <p:cNvSpPr txBox="1"/>
          <p:nvPr/>
        </p:nvSpPr>
        <p:spPr>
          <a:xfrm>
            <a:off x="472965" y="1222054"/>
            <a:ext cx="11513909" cy="2139047"/>
          </a:xfrm>
          <a:prstGeom prst="rect">
            <a:avLst/>
          </a:prstGeom>
          <a:noFill/>
        </p:spPr>
        <p:txBody>
          <a:bodyPr wrap="square">
            <a:spAutoFit/>
          </a:bodyPr>
          <a:lstStyle/>
          <a:p>
            <a:pPr marL="342900" indent="-342900">
              <a:spcBef>
                <a:spcPts val="300"/>
              </a:spcBef>
              <a:spcAft>
                <a:spcPts val="300"/>
              </a:spcAft>
              <a:buFont typeface="Wingdings" panose="05000000000000000000" pitchFamily="2" charset="2"/>
              <a:buChar char="§"/>
            </a:pPr>
            <a:r>
              <a:rPr lang="en-US" dirty="0">
                <a:solidFill>
                  <a:schemeClr val="dk1"/>
                </a:solidFill>
              </a:rPr>
              <a:t>6 decades of operational excellence with expertise in exotic polymers and micro contamination control.</a:t>
            </a:r>
          </a:p>
          <a:p>
            <a:pPr marL="342900" indent="-342900">
              <a:spcBef>
                <a:spcPts val="300"/>
              </a:spcBef>
              <a:spcAft>
                <a:spcPts val="300"/>
              </a:spcAft>
              <a:buFont typeface="Wingdings" panose="05000000000000000000" pitchFamily="2" charset="2"/>
              <a:buChar char="§"/>
            </a:pPr>
            <a:r>
              <a:rPr lang="en-US" dirty="0">
                <a:solidFill>
                  <a:schemeClr val="dk1"/>
                </a:solidFill>
              </a:rPr>
              <a:t>Received $70.</a:t>
            </a:r>
            <a:r>
              <a:rPr lang="en-US" dirty="0">
                <a:solidFill>
                  <a:schemeClr val="dk1"/>
                </a:solidFill>
                <a:highlight>
                  <a:srgbClr val="FFFF00"/>
                </a:highlight>
              </a:rPr>
              <a:t>5</a:t>
            </a:r>
            <a:r>
              <a:rPr lang="en-US" dirty="0">
                <a:solidFill>
                  <a:schemeClr val="dk1"/>
                </a:solidFill>
              </a:rPr>
              <a:t>M U.S. Government grant; received completion letter. </a:t>
            </a:r>
            <a:endParaRPr lang="en-US" dirty="0">
              <a:solidFill>
                <a:schemeClr val="dk1"/>
              </a:solidFill>
              <a:highlight>
                <a:srgbClr val="FFFF00"/>
              </a:highlight>
            </a:endParaRPr>
          </a:p>
          <a:p>
            <a:pPr marL="342900" indent="-342900">
              <a:spcBef>
                <a:spcPts val="300"/>
              </a:spcBef>
              <a:spcAft>
                <a:spcPts val="300"/>
              </a:spcAft>
              <a:buFont typeface="Wingdings" panose="05000000000000000000" pitchFamily="2" charset="2"/>
              <a:buChar char="§"/>
            </a:pPr>
            <a:r>
              <a:rPr lang="en-US" dirty="0">
                <a:solidFill>
                  <a:schemeClr val="dk1"/>
                </a:solidFill>
              </a:rPr>
              <a:t>Seeking $25M Series A to restructure and complete expansion of our New Hampshire Facility and Phase 2</a:t>
            </a:r>
          </a:p>
          <a:p>
            <a:pPr marL="342900" indent="-342900">
              <a:spcBef>
                <a:spcPts val="300"/>
              </a:spcBef>
              <a:spcAft>
                <a:spcPts val="300"/>
              </a:spcAft>
              <a:buFont typeface="Wingdings" panose="05000000000000000000" pitchFamily="2" charset="2"/>
              <a:buChar char="§"/>
            </a:pPr>
            <a:endParaRPr lang="en-US" dirty="0">
              <a:solidFill>
                <a:schemeClr val="dk1"/>
              </a:solidFill>
            </a:endParaRPr>
          </a:p>
          <a:p>
            <a:pPr marL="342900" indent="-342900">
              <a:spcBef>
                <a:spcPts val="300"/>
              </a:spcBef>
              <a:spcAft>
                <a:spcPts val="300"/>
              </a:spcAft>
              <a:buFont typeface="Wingdings" panose="05000000000000000000" pitchFamily="2" charset="2"/>
              <a:buChar char="§"/>
            </a:pPr>
            <a:endParaRPr lang="en-US" dirty="0">
              <a:solidFill>
                <a:schemeClr val="dk1"/>
              </a:solidFill>
            </a:endParaRPr>
          </a:p>
          <a:p>
            <a:pPr>
              <a:spcBef>
                <a:spcPts val="300"/>
              </a:spcBef>
              <a:spcAft>
                <a:spcPts val="300"/>
              </a:spcAft>
            </a:pPr>
            <a:endParaRPr lang="en-US" dirty="0">
              <a:solidFill>
                <a:srgbClr val="253269"/>
              </a:solidFill>
              <a:latin typeface="Avenir Book" panose="02000503020000020003" pitchFamily="2" charset="0"/>
            </a:endParaRPr>
          </a:p>
        </p:txBody>
      </p:sp>
      <p:pic>
        <p:nvPicPr>
          <p:cNvPr id="1027" name="Picture 1026">
            <a:extLst>
              <a:ext uri="{FF2B5EF4-FFF2-40B4-BE49-F238E27FC236}">
                <a16:creationId xmlns:a16="http://schemas.microsoft.com/office/drawing/2014/main" id="{49072164-53B2-D4FF-85E6-EB7652D1BFFC}"/>
              </a:ext>
            </a:extLst>
          </p:cNvPr>
          <p:cNvPicPr>
            <a:picLocks noChangeAspect="1"/>
          </p:cNvPicPr>
          <p:nvPr/>
        </p:nvPicPr>
        <p:blipFill>
          <a:blip r:embed="rId4"/>
          <a:stretch>
            <a:fillRect/>
          </a:stretch>
        </p:blipFill>
        <p:spPr>
          <a:xfrm>
            <a:off x="1025957" y="2627952"/>
            <a:ext cx="9595412" cy="3514161"/>
          </a:xfrm>
          <a:prstGeom prst="rect">
            <a:avLst/>
          </a:prstGeom>
        </p:spPr>
      </p:pic>
      <p:sp>
        <p:nvSpPr>
          <p:cNvPr id="4" name="TextBox 3">
            <a:extLst>
              <a:ext uri="{FF2B5EF4-FFF2-40B4-BE49-F238E27FC236}">
                <a16:creationId xmlns:a16="http://schemas.microsoft.com/office/drawing/2014/main" id="{FD1A0A71-7ACB-4D1F-2EC8-BD950A9FF838}"/>
              </a:ext>
            </a:extLst>
          </p:cNvPr>
          <p:cNvSpPr txBox="1"/>
          <p:nvPr/>
        </p:nvSpPr>
        <p:spPr>
          <a:xfrm>
            <a:off x="8495454" y="6279949"/>
            <a:ext cx="6099386" cy="646331"/>
          </a:xfrm>
          <a:prstGeom prst="rect">
            <a:avLst/>
          </a:prstGeom>
          <a:noFill/>
        </p:spPr>
        <p:txBody>
          <a:bodyPr wrap="square">
            <a:spAutoFit/>
          </a:bodyPr>
          <a:lstStyle/>
          <a:p>
            <a:r>
              <a:rPr lang="en-US" dirty="0">
                <a:hlinkClick r:id="rId5"/>
              </a:rPr>
              <a:t>https://www.rencogloves.com/</a:t>
            </a:r>
            <a:endParaRPr lang="en-US" dirty="0"/>
          </a:p>
          <a:p>
            <a:endParaRPr lang="en-US" dirty="0"/>
          </a:p>
        </p:txBody>
      </p:sp>
    </p:spTree>
    <p:extLst>
      <p:ext uri="{BB962C8B-B14F-4D97-AF65-F5344CB8AC3E}">
        <p14:creationId xmlns:p14="http://schemas.microsoft.com/office/powerpoint/2010/main" val="782978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04B93D2-3EEB-4B17-80BC-13C6C0D3984A}"/>
              </a:ext>
            </a:extLst>
          </p:cNvPr>
          <p:cNvSpPr txBox="1"/>
          <p:nvPr/>
        </p:nvSpPr>
        <p:spPr>
          <a:xfrm>
            <a:off x="609600" y="535236"/>
            <a:ext cx="9982200" cy="707886"/>
          </a:xfrm>
          <a:prstGeom prst="rect">
            <a:avLst/>
          </a:prstGeom>
          <a:noFill/>
        </p:spPr>
        <p:txBody>
          <a:bodyPr wrap="square" rtlCol="0">
            <a:spAutoFit/>
          </a:bodyPr>
          <a:lstStyle/>
          <a:p>
            <a:r>
              <a:rPr lang="en-US" sz="4000" b="1" dirty="0">
                <a:solidFill>
                  <a:srgbClr val="4B6FC9"/>
                </a:solidFill>
                <a:latin typeface="Roboto Black" panose="02000000000000000000" pitchFamily="2" charset="0"/>
                <a:ea typeface="Roboto Black" panose="02000000000000000000" pitchFamily="2" charset="0"/>
                <a:cs typeface="Roboto Black" panose="02000000000000000000" pitchFamily="2" charset="0"/>
              </a:rPr>
              <a:t>Government Partners and Funding</a:t>
            </a:r>
            <a:endParaRPr lang="sr-Latn-RS" sz="4000" b="1" dirty="0">
              <a:solidFill>
                <a:srgbClr val="4B6FC9"/>
              </a:solidFill>
              <a:latin typeface="Roboto Black" panose="02000000000000000000" pitchFamily="2" charset="0"/>
              <a:ea typeface="Roboto Black" panose="02000000000000000000" pitchFamily="2" charset="0"/>
              <a:cs typeface="Roboto Black" panose="02000000000000000000" pitchFamily="2" charset="0"/>
            </a:endParaRPr>
          </a:p>
        </p:txBody>
      </p:sp>
      <p:sp>
        <p:nvSpPr>
          <p:cNvPr id="33" name="TextBox 32">
            <a:extLst>
              <a:ext uri="{FF2B5EF4-FFF2-40B4-BE49-F238E27FC236}">
                <a16:creationId xmlns:a16="http://schemas.microsoft.com/office/drawing/2014/main" id="{4BC6D606-3062-4957-9209-39861F32F2B1}"/>
              </a:ext>
            </a:extLst>
          </p:cNvPr>
          <p:cNvSpPr txBox="1"/>
          <p:nvPr/>
        </p:nvSpPr>
        <p:spPr>
          <a:xfrm>
            <a:off x="609601" y="6147565"/>
            <a:ext cx="1790700" cy="276999"/>
          </a:xfrm>
          <a:prstGeom prst="rect">
            <a:avLst/>
          </a:prstGeom>
          <a:noFill/>
        </p:spPr>
        <p:txBody>
          <a:bodyPr wrap="square" rtlCol="0">
            <a:spAutoFit/>
          </a:bodyPr>
          <a:lstStyle/>
          <a:p>
            <a:r>
              <a:rPr lang="en-US" sz="1200" b="1" dirty="0">
                <a:solidFill>
                  <a:srgbClr val="4B6FC9"/>
                </a:solidFill>
                <a:latin typeface="Roboto Light" panose="02000000000000000000" pitchFamily="2" charset="0"/>
                <a:ea typeface="Roboto Light" panose="02000000000000000000" pitchFamily="2" charset="0"/>
                <a:cs typeface="Roboto Light" panose="02000000000000000000" pitchFamily="2" charset="0"/>
              </a:rPr>
              <a:t>rencogloves.com</a:t>
            </a:r>
            <a:endParaRPr lang="sr-Latn-RS" sz="1200" b="1" dirty="0">
              <a:solidFill>
                <a:srgbClr val="4B6FC9"/>
              </a:solidFill>
              <a:latin typeface="Roboto Light" panose="02000000000000000000" pitchFamily="2" charset="0"/>
              <a:ea typeface="Roboto Light" panose="02000000000000000000" pitchFamily="2" charset="0"/>
              <a:cs typeface="Roboto Light" panose="02000000000000000000" pitchFamily="2" charset="0"/>
            </a:endParaRPr>
          </a:p>
        </p:txBody>
      </p:sp>
      <p:cxnSp>
        <p:nvCxnSpPr>
          <p:cNvPr id="34" name="Straight Connector 33">
            <a:extLst>
              <a:ext uri="{FF2B5EF4-FFF2-40B4-BE49-F238E27FC236}">
                <a16:creationId xmlns:a16="http://schemas.microsoft.com/office/drawing/2014/main" id="{1F1EBA17-536F-4A1C-B87A-F8B48D225EDB}"/>
              </a:ext>
            </a:extLst>
          </p:cNvPr>
          <p:cNvCxnSpPr>
            <a:cxnSpLocks/>
          </p:cNvCxnSpPr>
          <p:nvPr/>
        </p:nvCxnSpPr>
        <p:spPr>
          <a:xfrm>
            <a:off x="1952625" y="6286500"/>
            <a:ext cx="9334500" cy="0"/>
          </a:xfrm>
          <a:prstGeom prst="line">
            <a:avLst/>
          </a:prstGeom>
          <a:ln w="158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76AAC14-4D9C-4E6E-A924-1CB1A0AAE18B}"/>
              </a:ext>
            </a:extLst>
          </p:cNvPr>
          <p:cNvSpPr txBox="1"/>
          <p:nvPr/>
        </p:nvSpPr>
        <p:spPr>
          <a:xfrm>
            <a:off x="11287125" y="6147565"/>
            <a:ext cx="390523" cy="276999"/>
          </a:xfrm>
          <a:prstGeom prst="rect">
            <a:avLst/>
          </a:prstGeom>
          <a:noFill/>
        </p:spPr>
        <p:txBody>
          <a:bodyPr wrap="square" rtlCol="0">
            <a:spAutoFit/>
          </a:bodyPr>
          <a:lstStyle/>
          <a:p>
            <a:fld id="{EB2AEB71-B72F-43CF-B0C2-2AC7548EB8B0}" type="slidenum">
              <a:rPr lang="en-US" sz="1200" b="1" smtClean="0">
                <a:solidFill>
                  <a:srgbClr val="4B6FC9"/>
                </a:solidFill>
                <a:latin typeface="Roboto Light" panose="02000000000000000000" pitchFamily="2" charset="0"/>
                <a:ea typeface="Roboto Light" panose="02000000000000000000" pitchFamily="2" charset="0"/>
                <a:cs typeface="Roboto Light" panose="02000000000000000000" pitchFamily="2" charset="0"/>
              </a:rPr>
              <a:t>9</a:t>
            </a:fld>
            <a:endParaRPr lang="sr-Latn-RS" sz="1200" b="1" dirty="0">
              <a:solidFill>
                <a:srgbClr val="4B6FC9"/>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9" name="TextBox 8">
            <a:extLst>
              <a:ext uri="{FF2B5EF4-FFF2-40B4-BE49-F238E27FC236}">
                <a16:creationId xmlns:a16="http://schemas.microsoft.com/office/drawing/2014/main" id="{169AB9BB-6F7C-4A90-BB93-B7198EB1D96A}"/>
              </a:ext>
            </a:extLst>
          </p:cNvPr>
          <p:cNvSpPr txBox="1"/>
          <p:nvPr/>
        </p:nvSpPr>
        <p:spPr>
          <a:xfrm>
            <a:off x="4757733" y="2593122"/>
            <a:ext cx="6634166" cy="2492990"/>
          </a:xfrm>
          <a:prstGeom prst="rect">
            <a:avLst/>
          </a:prstGeom>
          <a:noFill/>
        </p:spPr>
        <p:txBody>
          <a:bodyPr wrap="square" rtlCol="0">
            <a:spAutoFit/>
          </a:bodyPr>
          <a:lstStyle/>
          <a:p>
            <a:r>
              <a:rPr lang="en-US" sz="1200" b="1" dirty="0">
                <a:latin typeface="Roboto Light" panose="02000000000000000000" pitchFamily="2" charset="0"/>
                <a:ea typeface="Roboto Light" panose="02000000000000000000" pitchFamily="2" charset="0"/>
                <a:cs typeface="Roboto Light" panose="02000000000000000000" pitchFamily="2" charset="0"/>
              </a:rPr>
              <a:t>The US Whitehouse and DOD (Department of Defense) awarded </a:t>
            </a:r>
            <a:r>
              <a:rPr lang="en-US" sz="1200" dirty="0">
                <a:latin typeface="Roboto Light" panose="02000000000000000000" pitchFamily="2" charset="0"/>
                <a:ea typeface="Roboto Light" panose="02000000000000000000" pitchFamily="2" charset="0"/>
                <a:cs typeface="Roboto Light" panose="02000000000000000000" pitchFamily="2" charset="0"/>
              </a:rPr>
              <a:t>over $70.5 million of grant money to Renco Corporation to increase glove production in the USA</a:t>
            </a:r>
          </a:p>
          <a:p>
            <a:endParaRPr lang="en-US" sz="1200" dirty="0">
              <a:latin typeface="Roboto Light" panose="02000000000000000000" pitchFamily="2" charset="0"/>
              <a:ea typeface="Roboto Light" panose="02000000000000000000" pitchFamily="2" charset="0"/>
              <a:cs typeface="Roboto Light" panose="02000000000000000000" pitchFamily="2" charset="0"/>
            </a:endParaRPr>
          </a:p>
          <a:p>
            <a:r>
              <a:rPr lang="en-US" sz="1200" dirty="0">
                <a:latin typeface="Roboto Light" panose="02000000000000000000" pitchFamily="2" charset="0"/>
                <a:ea typeface="Roboto Light" panose="02000000000000000000" pitchFamily="2" charset="0"/>
                <a:cs typeface="Roboto Light" panose="02000000000000000000" pitchFamily="2" charset="0"/>
              </a:rPr>
              <a:t>Renco and APPgloves are under the leadership of </a:t>
            </a:r>
            <a:r>
              <a:rPr lang="en-US" sz="1200" b="1" dirty="0">
                <a:latin typeface="Roboto Light" panose="02000000000000000000" pitchFamily="2" charset="0"/>
                <a:ea typeface="Roboto Light" panose="02000000000000000000" pitchFamily="2" charset="0"/>
                <a:cs typeface="Roboto Light" panose="02000000000000000000" pitchFamily="2" charset="0"/>
              </a:rPr>
              <a:t>Rich Renehan, CEO. The company helped </a:t>
            </a:r>
            <a:r>
              <a:rPr lang="en-US" sz="1200" dirty="0">
                <a:latin typeface="Roboto Light" panose="02000000000000000000" pitchFamily="2" charset="0"/>
                <a:ea typeface="Roboto Light" panose="02000000000000000000" pitchFamily="2" charset="0"/>
                <a:cs typeface="Roboto Light" panose="02000000000000000000" pitchFamily="2" charset="0"/>
              </a:rPr>
              <a:t>reshore glove manufacturing to the USA to prevent the shortages that occurred in 2020. The US Defense Production Act (DPA) funding helped Renco increase nitrile glove production and build and maintain a warm industrial base during the Covid 19 pandemic. </a:t>
            </a:r>
          </a:p>
          <a:p>
            <a:endParaRPr lang="en-US" sz="1200" dirty="0">
              <a:latin typeface="Roboto Light" panose="02000000000000000000" pitchFamily="2" charset="0"/>
              <a:ea typeface="Roboto Light" panose="02000000000000000000" pitchFamily="2" charset="0"/>
              <a:cs typeface="Roboto Light" panose="02000000000000000000" pitchFamily="2" charset="0"/>
            </a:endParaRPr>
          </a:p>
          <a:p>
            <a:r>
              <a:rPr lang="en-US" sz="1200" dirty="0">
                <a:latin typeface="Roboto Light" panose="02000000000000000000" pitchFamily="2" charset="0"/>
                <a:ea typeface="Roboto Light" panose="02000000000000000000" pitchFamily="2" charset="0"/>
                <a:cs typeface="Roboto Light" panose="02000000000000000000" pitchFamily="2" charset="0"/>
              </a:rPr>
              <a:t>Renco has nearshored and is onshoring the production of chemical and fuel handling gloves for the US Defense Logistics Agency (DLA). </a:t>
            </a:r>
          </a:p>
          <a:p>
            <a:endParaRPr lang="en-US" sz="1200" dirty="0">
              <a:latin typeface="Roboto Light" panose="02000000000000000000" pitchFamily="2" charset="0"/>
              <a:ea typeface="Roboto Light" panose="02000000000000000000" pitchFamily="2" charset="0"/>
              <a:cs typeface="Roboto Light" panose="02000000000000000000" pitchFamily="2" charset="0"/>
            </a:endParaRPr>
          </a:p>
          <a:p>
            <a:r>
              <a:rPr lang="en-US" sz="1200" dirty="0">
                <a:latin typeface="Roboto Light" panose="02000000000000000000" pitchFamily="2" charset="0"/>
                <a:ea typeface="Roboto Light" panose="02000000000000000000" pitchFamily="2" charset="0"/>
                <a:cs typeface="Roboto Light" panose="02000000000000000000" pitchFamily="2" charset="0"/>
              </a:rPr>
              <a:t>Renco produces, packs and sterilizes gloves for the production and filling of essential vaccines and for patient and product testing.</a:t>
            </a:r>
          </a:p>
        </p:txBody>
      </p:sp>
      <p:pic>
        <p:nvPicPr>
          <p:cNvPr id="25" name="Picture 24">
            <a:extLst>
              <a:ext uri="{FF2B5EF4-FFF2-40B4-BE49-F238E27FC236}">
                <a16:creationId xmlns:a16="http://schemas.microsoft.com/office/drawing/2014/main" id="{34E4384D-6218-4E0F-95D9-F3749D3FA24E}"/>
              </a:ext>
            </a:extLst>
          </p:cNvPr>
          <p:cNvPicPr>
            <a:picLocks noChangeAspect="1"/>
          </p:cNvPicPr>
          <p:nvPr/>
        </p:nvPicPr>
        <p:blipFill>
          <a:blip r:embed="rId2"/>
          <a:stretch>
            <a:fillRect/>
          </a:stretch>
        </p:blipFill>
        <p:spPr>
          <a:xfrm>
            <a:off x="240030" y="1897258"/>
            <a:ext cx="1790700" cy="1469582"/>
          </a:xfrm>
          <a:prstGeom prst="rect">
            <a:avLst/>
          </a:prstGeom>
        </p:spPr>
      </p:pic>
      <p:pic>
        <p:nvPicPr>
          <p:cNvPr id="2" name="Picture 1">
            <a:extLst>
              <a:ext uri="{FF2B5EF4-FFF2-40B4-BE49-F238E27FC236}">
                <a16:creationId xmlns:a16="http://schemas.microsoft.com/office/drawing/2014/main" id="{F4373E39-4054-C6C9-DAD5-2272F76716CF}"/>
              </a:ext>
            </a:extLst>
          </p:cNvPr>
          <p:cNvPicPr>
            <a:picLocks noChangeAspect="1"/>
          </p:cNvPicPr>
          <p:nvPr/>
        </p:nvPicPr>
        <p:blipFill>
          <a:blip r:embed="rId2"/>
          <a:stretch>
            <a:fillRect/>
          </a:stretch>
        </p:blipFill>
        <p:spPr>
          <a:xfrm>
            <a:off x="10047326" y="0"/>
            <a:ext cx="2144674" cy="1760080"/>
          </a:xfrm>
          <a:prstGeom prst="rect">
            <a:avLst/>
          </a:prstGeom>
        </p:spPr>
      </p:pic>
      <p:pic>
        <p:nvPicPr>
          <p:cNvPr id="5" name="Picture 4">
            <a:extLst>
              <a:ext uri="{FF2B5EF4-FFF2-40B4-BE49-F238E27FC236}">
                <a16:creationId xmlns:a16="http://schemas.microsoft.com/office/drawing/2014/main" id="{55BCAB0C-6C4A-ACA7-FE7A-62F53FFD6A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52625" y="2984937"/>
            <a:ext cx="2660258" cy="1469582"/>
          </a:xfrm>
          <a:prstGeom prst="rect">
            <a:avLst/>
          </a:prstGeom>
          <a:ln>
            <a:noFill/>
          </a:ln>
          <a:effectLst>
            <a:softEdge rad="112500"/>
          </a:effectLst>
        </p:spPr>
      </p:pic>
    </p:spTree>
    <p:extLst>
      <p:ext uri="{BB962C8B-B14F-4D97-AF65-F5344CB8AC3E}">
        <p14:creationId xmlns:p14="http://schemas.microsoft.com/office/powerpoint/2010/main" val="20450317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15522</TotalTime>
  <Words>2927</Words>
  <Application>Microsoft Office PowerPoint</Application>
  <PresentationFormat>Widescreen</PresentationFormat>
  <Paragraphs>425</Paragraphs>
  <Slides>19</Slides>
  <Notes>0</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19</vt:i4>
      </vt:variant>
    </vt:vector>
  </HeadingPairs>
  <TitlesOfParts>
    <vt:vector size="38" baseType="lpstr">
      <vt:lpstr>American Typewriter Light</vt:lpstr>
      <vt:lpstr>Aptos</vt:lpstr>
      <vt:lpstr>Aptos Display</vt:lpstr>
      <vt:lpstr>Aptos Narrow</vt:lpstr>
      <vt:lpstr>Arial</vt:lpstr>
      <vt:lpstr>Avenir Book</vt:lpstr>
      <vt:lpstr>Calibri</vt:lpstr>
      <vt:lpstr>Calibri Light</vt:lpstr>
      <vt:lpstr>Mulish</vt:lpstr>
      <vt:lpstr>Roboto</vt:lpstr>
      <vt:lpstr>Roboto Black</vt:lpstr>
      <vt:lpstr>Roboto Bold</vt:lpstr>
      <vt:lpstr>Roboto Light</vt:lpstr>
      <vt:lpstr>Roboto Medium</vt:lpstr>
      <vt:lpstr>Times New Roman</vt:lpstr>
      <vt:lpstr>-webkit-standard</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Nebojsa Dotlic</dc:creator>
  <cp:lastModifiedBy>Lew Williams</cp:lastModifiedBy>
  <cp:revision>16</cp:revision>
  <cp:lastPrinted>2024-11-13T17:21:45Z</cp:lastPrinted>
  <dcterms:created xsi:type="dcterms:W3CDTF">2022-01-26T01:48:05Z</dcterms:created>
  <dcterms:modified xsi:type="dcterms:W3CDTF">2024-12-11T22:38:39Z</dcterms:modified>
</cp:coreProperties>
</file>